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44" r:id="rId2"/>
    <p:sldId id="256" r:id="rId3"/>
    <p:sldId id="285" r:id="rId4"/>
    <p:sldId id="311" r:id="rId5"/>
    <p:sldId id="306" r:id="rId6"/>
    <p:sldId id="304" r:id="rId7"/>
    <p:sldId id="258" r:id="rId8"/>
    <p:sldId id="259" r:id="rId9"/>
    <p:sldId id="260" r:id="rId10"/>
    <p:sldId id="312" r:id="rId11"/>
    <p:sldId id="302" r:id="rId12"/>
    <p:sldId id="313" r:id="rId13"/>
    <p:sldId id="314" r:id="rId14"/>
    <p:sldId id="315" r:id="rId15"/>
    <p:sldId id="268" r:id="rId16"/>
    <p:sldId id="303" r:id="rId17"/>
    <p:sldId id="275" r:id="rId18"/>
    <p:sldId id="318" r:id="rId19"/>
    <p:sldId id="316" r:id="rId20"/>
    <p:sldId id="317" r:id="rId21"/>
    <p:sldId id="276" r:id="rId22"/>
    <p:sldId id="319" r:id="rId23"/>
    <p:sldId id="305" r:id="rId24"/>
    <p:sldId id="280" r:id="rId25"/>
    <p:sldId id="281" r:id="rId26"/>
    <p:sldId id="346" r:id="rId27"/>
    <p:sldId id="283" r:id="rId28"/>
    <p:sldId id="307" r:id="rId29"/>
    <p:sldId id="310" r:id="rId30"/>
    <p:sldId id="308" r:id="rId31"/>
    <p:sldId id="343" r:id="rId32"/>
    <p:sldId id="341" r:id="rId33"/>
    <p:sldId id="342" r:id="rId34"/>
    <p:sldId id="320"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23" r:id="rId52"/>
    <p:sldId id="309" r:id="rId53"/>
    <p:sldId id="345" r:id="rId5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756" y="-90"/>
      </p:cViewPr>
      <p:guideLst>
        <p:guide orient="horz" pos="2160"/>
        <p:guide pos="2880"/>
      </p:guideLst>
    </p:cSldViewPr>
  </p:slideViewPr>
  <p:notesTextViewPr>
    <p:cViewPr>
      <p:scale>
        <a:sx n="1" d="1"/>
        <a:sy n="1" d="1"/>
      </p:scale>
      <p:origin x="0" y="0"/>
    </p:cViewPr>
  </p:notesTextViewPr>
  <p:sorterViewPr>
    <p:cViewPr>
      <p:scale>
        <a:sx n="89" d="100"/>
        <a:sy n="89"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B630B-31B2-47E7-A8D6-C4B831B48E0F}" type="datetimeFigureOut">
              <a:rPr lang="es-AR" smtClean="0"/>
              <a:pPr/>
              <a:t>04/06/2018</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503681-1204-43D1-949A-57D38DDA63BF}" type="slidenum">
              <a:rPr lang="es-AR" smtClean="0"/>
              <a:pPr/>
              <a:t>‹Nº›</a:t>
            </a:fld>
            <a:endParaRPr lang="es-AR" dirty="0"/>
          </a:p>
        </p:txBody>
      </p:sp>
    </p:spTree>
    <p:extLst>
      <p:ext uri="{BB962C8B-B14F-4D97-AF65-F5344CB8AC3E}">
        <p14:creationId xmlns:p14="http://schemas.microsoft.com/office/powerpoint/2010/main" xmlns="" val="164721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9C60E9B9-16BA-4CC7-91D7-CF0212787271}" type="slidenum">
              <a:rPr lang="es-AR" smtClean="0"/>
              <a:pPr/>
              <a:t>29</a:t>
            </a:fld>
            <a:endParaRPr lang="es-AR" dirty="0"/>
          </a:p>
        </p:txBody>
      </p:sp>
    </p:spTree>
    <p:extLst>
      <p:ext uri="{BB962C8B-B14F-4D97-AF65-F5344CB8AC3E}">
        <p14:creationId xmlns:p14="http://schemas.microsoft.com/office/powerpoint/2010/main" xmlns="" val="4247066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74275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147176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54878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305216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87214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68659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391835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122199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410221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198202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239698-622B-410A-B4A1-91CA5011601A}" type="datetimeFigureOut">
              <a:rPr lang="es-AR" smtClean="0"/>
              <a:pPr/>
              <a:t>04/06/2018</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308069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39698-622B-410A-B4A1-91CA5011601A}" type="datetimeFigureOut">
              <a:rPr lang="es-AR" smtClean="0"/>
              <a:pPr/>
              <a:t>04/06/2018</a:t>
            </a:fld>
            <a:endParaRPr lang="es-A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0B869-C39C-48FE-84EA-005F5D344C08}" type="slidenum">
              <a:rPr lang="es-AR" smtClean="0"/>
              <a:pPr/>
              <a:t>‹Nº›</a:t>
            </a:fld>
            <a:endParaRPr lang="es-AR" dirty="0"/>
          </a:p>
        </p:txBody>
      </p:sp>
    </p:spTree>
    <p:extLst>
      <p:ext uri="{BB962C8B-B14F-4D97-AF65-F5344CB8AC3E}">
        <p14:creationId xmlns:p14="http://schemas.microsoft.com/office/powerpoint/2010/main" xmlns="" val="163317338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twitter.com/ali_anzola/status/619548663107428352/photo/1" TargetMode="External"/><Relationship Id="rId1" Type="http://schemas.openxmlformats.org/officeDocument/2006/relationships/slideLayout" Target="../slideLayouts/slideLayout2.xml"/><Relationship Id="rId4" Type="http://schemas.openxmlformats.org/officeDocument/2006/relationships/image" Target="cid:image001.jpg@01D0BE57.C48D6F6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600200"/>
            <a:ext cx="9144000" cy="4525963"/>
          </a:xfrm>
        </p:spPr>
        <p:txBody>
          <a:bodyPr/>
          <a:lstStyle/>
          <a:p>
            <a:pPr marL="0" indent="0">
              <a:buNone/>
            </a:pPr>
            <a:endParaRPr lang="es-AR" dirty="0" smtClean="0"/>
          </a:p>
          <a:p>
            <a:pPr marL="0" indent="0">
              <a:buNone/>
            </a:pPr>
            <a:endParaRPr lang="es-AR" dirty="0"/>
          </a:p>
          <a:p>
            <a:pPr marL="0" indent="0">
              <a:buNone/>
            </a:pPr>
            <a:r>
              <a:rPr lang="es-AR" dirty="0" smtClean="0"/>
              <a:t>  </a:t>
            </a:r>
            <a:r>
              <a:rPr lang="es-AR" sz="4000" i="1" dirty="0" smtClean="0">
                <a:solidFill>
                  <a:srgbClr val="FFFF00"/>
                </a:solidFill>
              </a:rPr>
              <a:t>…como comienza mi enteres en el tema: </a:t>
            </a:r>
          </a:p>
          <a:p>
            <a:pPr marL="0" indent="0">
              <a:buNone/>
            </a:pPr>
            <a:r>
              <a:rPr lang="es-AR" sz="4000" i="1" dirty="0">
                <a:solidFill>
                  <a:srgbClr val="FFFF00"/>
                </a:solidFill>
              </a:rPr>
              <a:t> </a:t>
            </a:r>
            <a:r>
              <a:rPr lang="es-AR" sz="4000" i="1" dirty="0" smtClean="0">
                <a:solidFill>
                  <a:srgbClr val="FFFF00"/>
                </a:solidFill>
              </a:rPr>
              <a:t>    OBJECION DE CONCIENCIA</a:t>
            </a:r>
            <a:endParaRPr lang="es-AR" sz="4000" i="1" dirty="0">
              <a:solidFill>
                <a:srgbClr val="FFFF00"/>
              </a:solidFill>
            </a:endParaRPr>
          </a:p>
        </p:txBody>
      </p:sp>
    </p:spTree>
    <p:extLst>
      <p:ext uri="{BB962C8B-B14F-4D97-AF65-F5344CB8AC3E}">
        <p14:creationId xmlns:p14="http://schemas.microsoft.com/office/powerpoint/2010/main" xmlns="" val="2477790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lstStyle/>
          <a:p>
            <a:pPr marL="0" indent="0">
              <a:buNone/>
            </a:pPr>
            <a:endParaRPr lang="es-AR" dirty="0" smtClean="0"/>
          </a:p>
          <a:p>
            <a:pPr marL="0" indent="0">
              <a:buNone/>
            </a:pPr>
            <a:endParaRPr lang="es-AR" dirty="0"/>
          </a:p>
          <a:p>
            <a:pPr marL="0" indent="0">
              <a:buNone/>
            </a:pPr>
            <a:endParaRPr lang="es-AR" dirty="0" smtClean="0"/>
          </a:p>
          <a:p>
            <a:pPr marL="0" indent="0">
              <a:buNone/>
            </a:pPr>
            <a:r>
              <a:rPr lang="es-AR" sz="3600" i="1" dirty="0" smtClean="0">
                <a:solidFill>
                  <a:srgbClr val="FFFF00"/>
                </a:solidFill>
              </a:rPr>
              <a:t>    </a:t>
            </a:r>
            <a:r>
              <a:rPr lang="es-AR" sz="4000" i="1" dirty="0" smtClean="0">
                <a:solidFill>
                  <a:srgbClr val="FFFF00"/>
                </a:solidFill>
                <a:cs typeface="Times New Roman" panose="02020603050405020304" pitchFamily="18" charset="0"/>
              </a:rPr>
              <a:t>…esto es lo mas utópico, ingenuo e irreal que he leído últimamente según “lo practico” de los que hacemos Hospital Publico…¡¡¡</a:t>
            </a:r>
            <a:endParaRPr lang="es-AR" sz="3600" i="1"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xmlns="" val="3959992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600200"/>
            <a:ext cx="9144000" cy="4525963"/>
          </a:xfrm>
        </p:spPr>
        <p:txBody>
          <a:bodyPr/>
          <a:lstStyle/>
          <a:p>
            <a:pPr marL="0" indent="0">
              <a:buNone/>
            </a:pPr>
            <a:r>
              <a:rPr lang="es-AR" dirty="0" smtClean="0"/>
              <a:t>   </a:t>
            </a:r>
          </a:p>
          <a:p>
            <a:pPr marL="0" indent="0">
              <a:buNone/>
            </a:pPr>
            <a:r>
              <a:rPr lang="es-AR" i="1" dirty="0">
                <a:solidFill>
                  <a:srgbClr val="FFFF00"/>
                </a:solidFill>
              </a:rPr>
              <a:t>	</a:t>
            </a:r>
            <a:r>
              <a:rPr lang="es-AR" i="1" dirty="0" smtClean="0">
                <a:solidFill>
                  <a:srgbClr val="FFFF00"/>
                </a:solidFill>
              </a:rPr>
              <a:t>…avalan esta idea de la </a:t>
            </a:r>
            <a:r>
              <a:rPr lang="es-AR" i="1" dirty="0" smtClean="0">
                <a:solidFill>
                  <a:srgbClr val="FFC000"/>
                </a:solidFill>
              </a:rPr>
              <a:t>Objeción de Conciencia </a:t>
            </a:r>
            <a:r>
              <a:rPr lang="es-AR" i="1" dirty="0" smtClean="0">
                <a:solidFill>
                  <a:srgbClr val="FFFF00"/>
                </a:solidFill>
              </a:rPr>
              <a:t>, los siguientes documentos que hacen a nuestro País, la moral, las buenas costumbres y defienden este concepto en forma categórica.</a:t>
            </a:r>
            <a:endParaRPr lang="es-AR" i="1" dirty="0">
              <a:solidFill>
                <a:srgbClr val="FFFF00"/>
              </a:solidFill>
            </a:endParaRPr>
          </a:p>
        </p:txBody>
      </p:sp>
    </p:spTree>
    <p:extLst>
      <p:ext uri="{BB962C8B-B14F-4D97-AF65-F5344CB8AC3E}">
        <p14:creationId xmlns:p14="http://schemas.microsoft.com/office/powerpoint/2010/main" xmlns="" val="40639905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pPr marL="0" indent="0">
              <a:buNone/>
            </a:pPr>
            <a:endParaRPr lang="es-AR" dirty="0" smtClean="0"/>
          </a:p>
          <a:p>
            <a:pPr marL="0" indent="0">
              <a:buNone/>
            </a:pPr>
            <a:endParaRPr lang="es-AR" dirty="0"/>
          </a:p>
          <a:p>
            <a:pPr marL="0" indent="0">
              <a:buNone/>
            </a:pPr>
            <a:r>
              <a:rPr lang="es-AR" dirty="0" smtClean="0"/>
              <a:t>                                 </a:t>
            </a:r>
            <a:r>
              <a:rPr lang="es-AR" sz="4400" i="1" dirty="0" smtClean="0">
                <a:solidFill>
                  <a:srgbClr val="FFFF00"/>
                </a:solidFill>
                <a:cs typeface="Times New Roman" panose="02020603050405020304" pitchFamily="18" charset="0"/>
              </a:rPr>
              <a:t>Vean lo que sigue… </a:t>
            </a:r>
            <a:endParaRPr lang="es-AR" sz="4400" i="1"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xmlns="" val="1350791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9512" y="260648"/>
            <a:ext cx="3960440" cy="61713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9992" y="260648"/>
            <a:ext cx="4500246" cy="6000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54311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lstStyle/>
          <a:p>
            <a:pPr marL="0" indent="0">
              <a:buNone/>
            </a:pPr>
            <a:r>
              <a:rPr lang="es-AR" dirty="0"/>
              <a:t>	</a:t>
            </a:r>
            <a:endParaRPr lang="es-AR" dirty="0" smtClean="0"/>
          </a:p>
          <a:p>
            <a:pPr marL="0" indent="0">
              <a:buNone/>
            </a:pPr>
            <a:endParaRPr lang="es-AR" dirty="0"/>
          </a:p>
          <a:p>
            <a:pPr marL="0" indent="0">
              <a:buNone/>
            </a:pPr>
            <a:endParaRPr lang="es-AR" dirty="0" smtClean="0"/>
          </a:p>
          <a:p>
            <a:pPr marL="0" indent="0">
              <a:buNone/>
            </a:pPr>
            <a:r>
              <a:rPr lang="es-AR" dirty="0"/>
              <a:t>	</a:t>
            </a:r>
            <a:r>
              <a:rPr lang="es-AR" sz="4000" dirty="0" smtClean="0">
                <a:solidFill>
                  <a:srgbClr val="FFFF00"/>
                </a:solidFill>
              </a:rPr>
              <a:t>1- Tema ético </a:t>
            </a:r>
            <a:r>
              <a:rPr lang="es-AR" sz="2000" dirty="0" smtClean="0">
                <a:solidFill>
                  <a:srgbClr val="FFFF00"/>
                </a:solidFill>
              </a:rPr>
              <a:t>(aquí lo legal no es ético)</a:t>
            </a:r>
          </a:p>
          <a:p>
            <a:pPr marL="0" indent="0">
              <a:buNone/>
            </a:pPr>
            <a:r>
              <a:rPr lang="es-AR" sz="4000" dirty="0">
                <a:solidFill>
                  <a:srgbClr val="FFFF00"/>
                </a:solidFill>
              </a:rPr>
              <a:t>	</a:t>
            </a:r>
            <a:r>
              <a:rPr lang="es-AR" sz="4000" dirty="0" smtClean="0">
                <a:solidFill>
                  <a:srgbClr val="FFFF00"/>
                </a:solidFill>
              </a:rPr>
              <a:t>2- Tema Gremial</a:t>
            </a:r>
            <a:r>
              <a:rPr lang="es-AR" sz="2000" dirty="0" smtClean="0">
                <a:solidFill>
                  <a:srgbClr val="FFFF00"/>
                </a:solidFill>
              </a:rPr>
              <a:t> (concursos oficiales)</a:t>
            </a:r>
          </a:p>
          <a:p>
            <a:pPr marL="0" indent="0">
              <a:buNone/>
            </a:pPr>
            <a:r>
              <a:rPr lang="es-AR" sz="4000" dirty="0">
                <a:solidFill>
                  <a:srgbClr val="FFFF00"/>
                </a:solidFill>
              </a:rPr>
              <a:t>	</a:t>
            </a:r>
            <a:r>
              <a:rPr lang="es-AR" sz="4000" dirty="0" smtClean="0">
                <a:solidFill>
                  <a:srgbClr val="FFFF00"/>
                </a:solidFill>
              </a:rPr>
              <a:t>3- Tema Legal </a:t>
            </a:r>
            <a:r>
              <a:rPr lang="es-AR" sz="2000" dirty="0" smtClean="0">
                <a:solidFill>
                  <a:srgbClr val="FFFF00"/>
                </a:solidFill>
              </a:rPr>
              <a:t>(se debe ayudar desde afuera en estos casos)</a:t>
            </a:r>
          </a:p>
          <a:p>
            <a:pPr marL="0" indent="0">
              <a:buNone/>
            </a:pPr>
            <a:r>
              <a:rPr lang="es-AR" sz="4000" dirty="0">
                <a:solidFill>
                  <a:srgbClr val="FFFF00"/>
                </a:solidFill>
              </a:rPr>
              <a:t>	</a:t>
            </a:r>
            <a:r>
              <a:rPr lang="es-AR" sz="4000" dirty="0" smtClean="0">
                <a:solidFill>
                  <a:srgbClr val="FFFF00"/>
                </a:solidFill>
              </a:rPr>
              <a:t>4- Tema personal </a:t>
            </a:r>
            <a:r>
              <a:rPr lang="es-AR" sz="2000" dirty="0" smtClean="0">
                <a:solidFill>
                  <a:srgbClr val="FFFF00"/>
                </a:solidFill>
              </a:rPr>
              <a:t>(contradecir a un jefe de Servicio)</a:t>
            </a:r>
            <a:endParaRPr lang="es-AR" sz="2000" dirty="0">
              <a:solidFill>
                <a:srgbClr val="FFFF00"/>
              </a:solidFill>
            </a:endParaRPr>
          </a:p>
        </p:txBody>
      </p:sp>
    </p:spTree>
    <p:extLst>
      <p:ext uri="{BB962C8B-B14F-4D97-AF65-F5344CB8AC3E}">
        <p14:creationId xmlns:p14="http://schemas.microsoft.com/office/powerpoint/2010/main" xmlns="" val="44003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normAutofit fontScale="92500" lnSpcReduction="10000"/>
          </a:bodyPr>
          <a:lstStyle/>
          <a:p>
            <a:pPr marL="0" indent="0">
              <a:buNone/>
            </a:pPr>
            <a:endParaRPr lang="es-ES" dirty="0" smtClean="0"/>
          </a:p>
          <a:p>
            <a:pPr marL="0" indent="0">
              <a:buNone/>
            </a:pPr>
            <a:r>
              <a:rPr lang="es-ES" dirty="0"/>
              <a:t> </a:t>
            </a:r>
            <a:r>
              <a:rPr lang="es-ES" dirty="0" smtClean="0"/>
              <a:t>               </a:t>
            </a:r>
            <a:r>
              <a:rPr lang="es-ES" sz="4400" dirty="0" smtClean="0">
                <a:solidFill>
                  <a:srgbClr val="FFFF00"/>
                </a:solidFill>
              </a:rPr>
              <a:t>Del </a:t>
            </a:r>
            <a:r>
              <a:rPr lang="es-ES" sz="4400" i="1" dirty="0">
                <a:solidFill>
                  <a:srgbClr val="FFC000"/>
                </a:solidFill>
              </a:rPr>
              <a:t>“aborto no punible” </a:t>
            </a:r>
            <a:r>
              <a:rPr lang="es-ES" sz="4400" dirty="0" smtClean="0">
                <a:solidFill>
                  <a:srgbClr val="FFFF00"/>
                </a:solidFill>
              </a:rPr>
              <a:t>tal </a:t>
            </a:r>
            <a:r>
              <a:rPr lang="es-ES" sz="4400" dirty="0">
                <a:solidFill>
                  <a:srgbClr val="FFFF00"/>
                </a:solidFill>
              </a:rPr>
              <a:t>como lo mencionaba la Guía </a:t>
            </a:r>
            <a:r>
              <a:rPr lang="es-ES" sz="4400" dirty="0" smtClean="0">
                <a:solidFill>
                  <a:srgbClr val="FFFF00"/>
                </a:solidFill>
              </a:rPr>
              <a:t>anterior </a:t>
            </a:r>
          </a:p>
          <a:p>
            <a:pPr marL="0" indent="0">
              <a:buNone/>
            </a:pPr>
            <a:r>
              <a:rPr lang="es-ES" sz="4400" dirty="0">
                <a:solidFill>
                  <a:srgbClr val="FFFF00"/>
                </a:solidFill>
              </a:rPr>
              <a:t> </a:t>
            </a:r>
            <a:r>
              <a:rPr lang="es-ES" sz="4400" dirty="0" smtClean="0">
                <a:solidFill>
                  <a:srgbClr val="FFFF00"/>
                </a:solidFill>
              </a:rPr>
              <a:t>           </a:t>
            </a:r>
          </a:p>
          <a:p>
            <a:pPr marL="0" indent="0">
              <a:buNone/>
            </a:pPr>
            <a:r>
              <a:rPr lang="es-ES" sz="4400" dirty="0" smtClean="0">
                <a:solidFill>
                  <a:srgbClr val="FFFF00"/>
                </a:solidFill>
              </a:rPr>
              <a:t>            Pasamos </a:t>
            </a:r>
            <a:r>
              <a:rPr lang="es-ES" sz="4400" dirty="0">
                <a:solidFill>
                  <a:srgbClr val="FFFF00"/>
                </a:solidFill>
              </a:rPr>
              <a:t>a la </a:t>
            </a:r>
            <a:r>
              <a:rPr lang="es-ES" sz="4400" i="1" dirty="0">
                <a:solidFill>
                  <a:srgbClr val="FFC000"/>
                </a:solidFill>
              </a:rPr>
              <a:t>“interrupción legal de embarazo” (ILE),</a:t>
            </a:r>
            <a:r>
              <a:rPr lang="es-ES" sz="4400" dirty="0">
                <a:solidFill>
                  <a:srgbClr val="FFC000"/>
                </a:solidFill>
              </a:rPr>
              <a:t> “un </a:t>
            </a:r>
            <a:r>
              <a:rPr lang="es-AR" sz="4400" dirty="0">
                <a:solidFill>
                  <a:srgbClr val="FFC000"/>
                </a:solidFill>
              </a:rPr>
              <a:t>derecho”</a:t>
            </a:r>
            <a:r>
              <a:rPr lang="es-AR" sz="4400" dirty="0">
                <a:solidFill>
                  <a:srgbClr val="FFFF00"/>
                </a:solidFill>
              </a:rPr>
              <a:t> </a:t>
            </a:r>
            <a:endParaRPr lang="es-AR" sz="4400" dirty="0" smtClean="0">
              <a:solidFill>
                <a:srgbClr val="FFFF00"/>
              </a:solidFill>
            </a:endParaRPr>
          </a:p>
          <a:p>
            <a:pPr marL="0" indent="0">
              <a:buNone/>
            </a:pPr>
            <a:r>
              <a:rPr lang="es-AR" sz="4400" dirty="0">
                <a:solidFill>
                  <a:srgbClr val="FFFF00"/>
                </a:solidFill>
              </a:rPr>
              <a:t>	 </a:t>
            </a:r>
            <a:r>
              <a:rPr lang="es-AR" sz="4400" dirty="0" smtClean="0">
                <a:solidFill>
                  <a:srgbClr val="FFFF00"/>
                </a:solidFill>
              </a:rPr>
              <a:t>    </a:t>
            </a:r>
          </a:p>
          <a:p>
            <a:pPr marL="0" indent="0">
              <a:buNone/>
            </a:pPr>
            <a:r>
              <a:rPr lang="es-AR" sz="4400" dirty="0">
                <a:solidFill>
                  <a:srgbClr val="FFFF00"/>
                </a:solidFill>
              </a:rPr>
              <a:t>	 </a:t>
            </a:r>
            <a:r>
              <a:rPr lang="es-AR" sz="4400" dirty="0" smtClean="0">
                <a:solidFill>
                  <a:srgbClr val="FFFF00"/>
                </a:solidFill>
              </a:rPr>
              <a:t>    </a:t>
            </a:r>
            <a:r>
              <a:rPr lang="es-AR" sz="3900" dirty="0" smtClean="0">
                <a:solidFill>
                  <a:srgbClr val="FFFF00"/>
                </a:solidFill>
              </a:rPr>
              <a:t>Que </a:t>
            </a:r>
            <a:r>
              <a:rPr lang="es-AR" sz="3900" dirty="0">
                <a:solidFill>
                  <a:srgbClr val="FFFF00"/>
                </a:solidFill>
              </a:rPr>
              <a:t>se encuentra enmarcado en los </a:t>
            </a:r>
            <a:r>
              <a:rPr lang="es-AR" sz="3900" u="sng" dirty="0">
                <a:solidFill>
                  <a:srgbClr val="FFC000"/>
                </a:solidFill>
              </a:rPr>
              <a:t>“derechos humanos”. </a:t>
            </a:r>
            <a:endParaRPr lang="es-AR" sz="3900" u="sng" dirty="0" smtClean="0">
              <a:solidFill>
                <a:srgbClr val="FFC000"/>
              </a:solidFill>
            </a:endParaRPr>
          </a:p>
          <a:p>
            <a:pPr marL="0" indent="0">
              <a:buNone/>
            </a:pPr>
            <a:r>
              <a:rPr lang="es-AR" sz="5400" dirty="0">
                <a:solidFill>
                  <a:srgbClr val="FFFF00"/>
                </a:solidFill>
              </a:rPr>
              <a:t> </a:t>
            </a:r>
            <a:r>
              <a:rPr lang="es-AR" sz="5400" dirty="0" smtClean="0">
                <a:solidFill>
                  <a:srgbClr val="FFFF00"/>
                </a:solidFill>
              </a:rPr>
              <a:t>          </a:t>
            </a:r>
            <a:r>
              <a:rPr lang="es-AR" sz="2800" dirty="0" smtClean="0">
                <a:solidFill>
                  <a:srgbClr val="FFFF00"/>
                </a:solidFill>
              </a:rPr>
              <a:t> </a:t>
            </a:r>
            <a:r>
              <a:rPr lang="es-AR" sz="1800" dirty="0">
                <a:solidFill>
                  <a:srgbClr val="FFFF00"/>
                </a:solidFill>
              </a:rPr>
              <a:t> </a:t>
            </a:r>
            <a:r>
              <a:rPr lang="es-AR" sz="1800" i="1" dirty="0" smtClean="0">
                <a:solidFill>
                  <a:srgbClr val="FFFF00"/>
                </a:solidFill>
              </a:rPr>
              <a:t>y esto hace a los cambios que hemos tenido como nunca en los últimos tiempos…</a:t>
            </a:r>
            <a:endParaRPr lang="es-AR" sz="1700" i="1" dirty="0">
              <a:solidFill>
                <a:srgbClr val="FFFF00"/>
              </a:solidFill>
            </a:endParaRPr>
          </a:p>
        </p:txBody>
      </p:sp>
      <p:cxnSp>
        <p:nvCxnSpPr>
          <p:cNvPr id="5" name="4 Conector recto de flecha"/>
          <p:cNvCxnSpPr/>
          <p:nvPr/>
        </p:nvCxnSpPr>
        <p:spPr>
          <a:xfrm>
            <a:off x="658952" y="836712"/>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622948" y="2780928"/>
            <a:ext cx="7920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57238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normAutofit fontScale="92500" lnSpcReduction="10000"/>
          </a:bodyPr>
          <a:lstStyle/>
          <a:p>
            <a:pPr marL="0" indent="0">
              <a:buNone/>
            </a:pPr>
            <a:r>
              <a:rPr lang="es-AR" dirty="0" smtClean="0"/>
              <a:t>       </a:t>
            </a:r>
          </a:p>
          <a:p>
            <a:pPr marL="0" indent="0">
              <a:buNone/>
            </a:pPr>
            <a:r>
              <a:rPr lang="es-AR" dirty="0"/>
              <a:t> </a:t>
            </a:r>
            <a:r>
              <a:rPr lang="es-AR" dirty="0" smtClean="0"/>
              <a:t>                             </a:t>
            </a:r>
            <a:r>
              <a:rPr lang="es-AR" sz="3600" i="1" dirty="0" smtClean="0">
                <a:solidFill>
                  <a:srgbClr val="FFFF00"/>
                </a:solidFill>
              </a:rPr>
              <a:t>…dejo de lado para comentar…</a:t>
            </a:r>
          </a:p>
          <a:p>
            <a:pPr marL="0" indent="0">
              <a:buNone/>
            </a:pPr>
            <a:r>
              <a:rPr lang="es-AR" sz="3600" i="1" dirty="0">
                <a:solidFill>
                  <a:srgbClr val="FFFF00"/>
                </a:solidFill>
              </a:rPr>
              <a:t>	</a:t>
            </a:r>
            <a:r>
              <a:rPr lang="es-AR" sz="3600" i="1" dirty="0"/>
              <a:t>-</a:t>
            </a:r>
            <a:r>
              <a:rPr lang="es-AR" sz="2600" dirty="0" smtClean="0"/>
              <a:t>Aborto Libre,</a:t>
            </a:r>
            <a:r>
              <a:rPr lang="es-AR" sz="2800" dirty="0" smtClean="0"/>
              <a:t> </a:t>
            </a:r>
            <a:r>
              <a:rPr lang="es-AR" sz="2000" i="1" dirty="0" smtClean="0">
                <a:solidFill>
                  <a:srgbClr val="FFC000"/>
                </a:solidFill>
              </a:rPr>
              <a:t>(lo que significa actualmente)</a:t>
            </a:r>
          </a:p>
          <a:p>
            <a:pPr marL="0" indent="0">
              <a:buNone/>
            </a:pPr>
            <a:r>
              <a:rPr lang="es-AR" sz="2000" dirty="0"/>
              <a:t>	</a:t>
            </a:r>
            <a:endParaRPr lang="es-AR" sz="2000" dirty="0" smtClean="0"/>
          </a:p>
          <a:p>
            <a:pPr marL="0" indent="0">
              <a:buNone/>
            </a:pPr>
            <a:r>
              <a:rPr lang="es-AR" sz="2800" dirty="0"/>
              <a:t>	</a:t>
            </a:r>
            <a:r>
              <a:rPr lang="es-AR" sz="2800" dirty="0" smtClean="0"/>
              <a:t>-</a:t>
            </a:r>
            <a:r>
              <a:rPr lang="es-AR" sz="2600" dirty="0" smtClean="0"/>
              <a:t>Aborto en caso de violación </a:t>
            </a:r>
            <a:r>
              <a:rPr lang="es-AR" sz="2000" i="1" dirty="0" smtClean="0">
                <a:solidFill>
                  <a:srgbClr val="FFC000"/>
                </a:solidFill>
              </a:rPr>
              <a:t>(y como ha cambiado también)</a:t>
            </a:r>
            <a:endParaRPr lang="es-AR" sz="2400" i="1" dirty="0" smtClean="0">
              <a:solidFill>
                <a:srgbClr val="FFC000"/>
              </a:solidFill>
            </a:endParaRPr>
          </a:p>
          <a:p>
            <a:pPr marL="0" indent="0">
              <a:buNone/>
            </a:pPr>
            <a:r>
              <a:rPr lang="es-AR" sz="2800" dirty="0" smtClean="0"/>
              <a:t>	</a:t>
            </a:r>
          </a:p>
          <a:p>
            <a:pPr marL="0" indent="0">
              <a:buNone/>
            </a:pPr>
            <a:r>
              <a:rPr lang="es-AR" sz="2800" dirty="0"/>
              <a:t>	</a:t>
            </a:r>
            <a:r>
              <a:rPr lang="es-AR" sz="2600" dirty="0" smtClean="0"/>
              <a:t>-Aborto en caso de discapacidad “psicosocial o mental”</a:t>
            </a:r>
            <a:r>
              <a:rPr lang="es-AR" sz="1900" dirty="0" smtClean="0">
                <a:solidFill>
                  <a:srgbClr val="FFC000"/>
                </a:solidFill>
              </a:rPr>
              <a:t> </a:t>
            </a:r>
          </a:p>
          <a:p>
            <a:pPr marL="0" indent="0">
              <a:buNone/>
            </a:pPr>
            <a:r>
              <a:rPr lang="es-AR" sz="1900" dirty="0">
                <a:solidFill>
                  <a:srgbClr val="FFC000"/>
                </a:solidFill>
              </a:rPr>
              <a:t> </a:t>
            </a:r>
            <a:r>
              <a:rPr lang="es-AR" sz="1900" dirty="0" smtClean="0">
                <a:solidFill>
                  <a:srgbClr val="FFC000"/>
                </a:solidFill>
              </a:rPr>
              <a:t>                                                                                                                           </a:t>
            </a:r>
            <a:r>
              <a:rPr lang="es-AR" sz="2200" i="1" dirty="0" smtClean="0">
                <a:solidFill>
                  <a:srgbClr val="FFC000"/>
                </a:solidFill>
              </a:rPr>
              <a:t>(”autoestima”)</a:t>
            </a:r>
          </a:p>
          <a:p>
            <a:pPr marL="0" indent="0">
              <a:buNone/>
            </a:pPr>
            <a:r>
              <a:rPr lang="es-AR" sz="2200" i="1" dirty="0"/>
              <a:t>	</a:t>
            </a:r>
            <a:endParaRPr lang="es-AR" sz="2200" i="1" dirty="0" smtClean="0"/>
          </a:p>
          <a:p>
            <a:pPr marL="0" indent="0">
              <a:buNone/>
            </a:pPr>
            <a:r>
              <a:rPr lang="es-AR" sz="2800" dirty="0"/>
              <a:t>	</a:t>
            </a:r>
            <a:r>
              <a:rPr lang="es-AR" sz="2600" dirty="0" smtClean="0"/>
              <a:t>-Aborto en menores de edad</a:t>
            </a:r>
            <a:r>
              <a:rPr lang="es-AR" sz="2800" dirty="0" smtClean="0"/>
              <a:t> </a:t>
            </a:r>
            <a:r>
              <a:rPr lang="es-AR" sz="2000" i="1" dirty="0" smtClean="0">
                <a:solidFill>
                  <a:srgbClr val="FFC000"/>
                </a:solidFill>
              </a:rPr>
              <a:t>(también como ha cambiado)</a:t>
            </a:r>
            <a:endParaRPr lang="es-AR" sz="2400" i="1" dirty="0" smtClean="0">
              <a:solidFill>
                <a:srgbClr val="FFC000"/>
              </a:solidFill>
            </a:endParaRPr>
          </a:p>
          <a:p>
            <a:pPr marL="0" indent="0">
              <a:buNone/>
            </a:pPr>
            <a:r>
              <a:rPr lang="es-AR" dirty="0"/>
              <a:t>	</a:t>
            </a:r>
            <a:endParaRPr lang="es-AR" dirty="0" smtClean="0"/>
          </a:p>
          <a:p>
            <a:pPr marL="0" indent="0">
              <a:buNone/>
            </a:pPr>
            <a:r>
              <a:rPr lang="es-AR" dirty="0"/>
              <a:t>	</a:t>
            </a:r>
            <a:r>
              <a:rPr lang="es-AR" sz="2600" dirty="0" smtClean="0"/>
              <a:t>-Mandato de </a:t>
            </a:r>
            <a:r>
              <a:rPr lang="es-AR" sz="2600" dirty="0"/>
              <a:t>no </a:t>
            </a:r>
            <a:r>
              <a:rPr lang="es-AR" sz="2600" dirty="0" smtClean="0"/>
              <a:t>judicializar </a:t>
            </a:r>
            <a:r>
              <a:rPr lang="es-AR" sz="2200" i="1" dirty="0" smtClean="0">
                <a:solidFill>
                  <a:srgbClr val="FFC000"/>
                </a:solidFill>
              </a:rPr>
              <a:t>(</a:t>
            </a:r>
            <a:r>
              <a:rPr lang="es-AR" sz="2200" i="1" dirty="0">
                <a:solidFill>
                  <a:srgbClr val="FFC000"/>
                </a:solidFill>
              </a:rPr>
              <a:t>tema realmente notable</a:t>
            </a:r>
            <a:r>
              <a:rPr lang="es-AR" sz="2200" i="1" dirty="0" smtClean="0">
                <a:solidFill>
                  <a:srgbClr val="FFC000"/>
                </a:solidFill>
              </a:rPr>
              <a:t>)</a:t>
            </a:r>
            <a:endParaRPr lang="es-AR" sz="2200" i="1" dirty="0">
              <a:solidFill>
                <a:srgbClr val="FFC000"/>
              </a:solidFill>
            </a:endParaRPr>
          </a:p>
          <a:p>
            <a:pPr marL="0" indent="0">
              <a:buNone/>
            </a:pPr>
            <a:r>
              <a:rPr lang="es-AR" sz="2800" i="1" dirty="0" smtClean="0"/>
              <a:t> </a:t>
            </a:r>
            <a:endParaRPr lang="es-AR" sz="2200" i="1" dirty="0"/>
          </a:p>
          <a:p>
            <a:pPr marL="0" indent="0">
              <a:buNone/>
            </a:pPr>
            <a:r>
              <a:rPr lang="es-AR" sz="2200" dirty="0" smtClean="0"/>
              <a:t>	</a:t>
            </a:r>
            <a:r>
              <a:rPr lang="es-AR" sz="2600" dirty="0" smtClean="0"/>
              <a:t>-Confidencialidad </a:t>
            </a:r>
            <a:r>
              <a:rPr lang="es-AR" sz="2200" i="1" dirty="0" smtClean="0">
                <a:solidFill>
                  <a:srgbClr val="FFC000"/>
                </a:solidFill>
              </a:rPr>
              <a:t>(ni a los padres , esposos , pareja etc.)</a:t>
            </a:r>
            <a:endParaRPr lang="es-AR" sz="2200" i="1" dirty="0">
              <a:solidFill>
                <a:srgbClr val="FFC000"/>
              </a:solidFill>
            </a:endParaRPr>
          </a:p>
          <a:p>
            <a:pPr marL="0" indent="0">
              <a:buNone/>
            </a:pPr>
            <a:r>
              <a:rPr lang="es-AR" sz="4300" dirty="0" smtClean="0"/>
              <a:t>	</a:t>
            </a:r>
            <a:endParaRPr lang="es-AR" sz="4300" dirty="0"/>
          </a:p>
        </p:txBody>
      </p:sp>
    </p:spTree>
    <p:extLst>
      <p:ext uri="{BB962C8B-B14F-4D97-AF65-F5344CB8AC3E}">
        <p14:creationId xmlns:p14="http://schemas.microsoft.com/office/powerpoint/2010/main" xmlns="" val="2751467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19034" y="0"/>
            <a:ext cx="9163034" cy="6858000"/>
          </a:xfrm>
        </p:spPr>
        <p:txBody>
          <a:bodyPr>
            <a:normAutofit/>
          </a:bodyPr>
          <a:lstStyle/>
          <a:p>
            <a:pPr marL="0" indent="0">
              <a:buNone/>
            </a:pPr>
            <a:endParaRPr lang="es-ES" b="1" dirty="0" smtClean="0">
              <a:solidFill>
                <a:srgbClr val="FFFF00"/>
              </a:solidFill>
            </a:endParaRPr>
          </a:p>
          <a:p>
            <a:pPr marL="0" indent="0">
              <a:buNone/>
            </a:pPr>
            <a:endParaRPr lang="es-ES" b="1" dirty="0">
              <a:solidFill>
                <a:srgbClr val="FFFF00"/>
              </a:solidFill>
            </a:endParaRPr>
          </a:p>
          <a:p>
            <a:pPr marL="0" indent="0">
              <a:buNone/>
            </a:pPr>
            <a:endParaRPr lang="es-ES" b="1" dirty="0" smtClean="0">
              <a:solidFill>
                <a:srgbClr val="FFFF00"/>
              </a:solidFill>
            </a:endParaRPr>
          </a:p>
          <a:p>
            <a:pPr marL="0" indent="0">
              <a:buNone/>
            </a:pPr>
            <a:endParaRPr lang="es-ES" b="1" dirty="0" smtClean="0">
              <a:solidFill>
                <a:srgbClr val="FFFF00"/>
              </a:solidFill>
            </a:endParaRPr>
          </a:p>
          <a:p>
            <a:pPr marL="0" indent="0">
              <a:buNone/>
            </a:pPr>
            <a:r>
              <a:rPr lang="es-ES" b="1" dirty="0" smtClean="0">
                <a:solidFill>
                  <a:srgbClr val="FFFF00"/>
                </a:solidFill>
              </a:rPr>
              <a:t>   </a:t>
            </a:r>
            <a:r>
              <a:rPr lang="es-ES" sz="4000" b="1" dirty="0" smtClean="0">
                <a:solidFill>
                  <a:srgbClr val="FFFF00"/>
                </a:solidFill>
              </a:rPr>
              <a:t>Restricciones </a:t>
            </a:r>
            <a:r>
              <a:rPr lang="es-ES" sz="4000" b="1" dirty="0">
                <a:solidFill>
                  <a:srgbClr val="FFFF00"/>
                </a:solidFill>
              </a:rPr>
              <a:t>a la </a:t>
            </a:r>
            <a:r>
              <a:rPr lang="es-ES" sz="4000" b="1" dirty="0" smtClean="0">
                <a:solidFill>
                  <a:srgbClr val="FFFF00"/>
                </a:solidFill>
              </a:rPr>
              <a:t>Objeción </a:t>
            </a:r>
            <a:r>
              <a:rPr lang="es-ES" sz="4000" b="1" dirty="0">
                <a:solidFill>
                  <a:srgbClr val="FFFF00"/>
                </a:solidFill>
              </a:rPr>
              <a:t>de C</a:t>
            </a:r>
            <a:r>
              <a:rPr lang="es-ES" sz="4000" b="1" dirty="0" smtClean="0">
                <a:solidFill>
                  <a:srgbClr val="FFFF00"/>
                </a:solidFill>
              </a:rPr>
              <a:t>onciencia</a:t>
            </a:r>
            <a:r>
              <a:rPr lang="es-AR" sz="2800" dirty="0" smtClean="0"/>
              <a:t>	</a:t>
            </a:r>
          </a:p>
          <a:p>
            <a:pPr marL="0" indent="0">
              <a:buNone/>
            </a:pPr>
            <a:r>
              <a:rPr lang="es-AR" sz="2800" dirty="0"/>
              <a:t>		</a:t>
            </a:r>
            <a:r>
              <a:rPr lang="es-AR" sz="2800" dirty="0" smtClean="0"/>
              <a:t>	</a:t>
            </a:r>
            <a:r>
              <a:rPr lang="es-AR" sz="2800" i="1" dirty="0" smtClean="0">
                <a:solidFill>
                  <a:srgbClr val="FFFF00"/>
                </a:solidFill>
              </a:rPr>
              <a:t>(…lo que es y no debe ser)</a:t>
            </a:r>
          </a:p>
          <a:p>
            <a:pPr marL="0" indent="0">
              <a:buNone/>
            </a:pPr>
            <a:r>
              <a:rPr lang="es-AR" sz="2800" i="1" dirty="0">
                <a:solidFill>
                  <a:srgbClr val="FFFF00"/>
                </a:solidFill>
              </a:rPr>
              <a:t>	</a:t>
            </a:r>
          </a:p>
        </p:txBody>
      </p:sp>
    </p:spTree>
    <p:extLst>
      <p:ext uri="{BB962C8B-B14F-4D97-AF65-F5344CB8AC3E}">
        <p14:creationId xmlns:p14="http://schemas.microsoft.com/office/powerpoint/2010/main" xmlns="" val="3550021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600200"/>
            <a:ext cx="9144000" cy="4525963"/>
          </a:xfrm>
        </p:spPr>
        <p:txBody>
          <a:bodyPr/>
          <a:lstStyle/>
          <a:p>
            <a:pPr marL="0" indent="0">
              <a:buNone/>
            </a:pPr>
            <a:endParaRPr lang="es-AR" dirty="0" smtClean="0"/>
          </a:p>
          <a:p>
            <a:pPr marL="0" indent="0">
              <a:buNone/>
            </a:pPr>
            <a:r>
              <a:rPr lang="es-AR" dirty="0"/>
              <a:t> </a:t>
            </a:r>
            <a:r>
              <a:rPr lang="es-AR" dirty="0" smtClean="0"/>
              <a:t>   </a:t>
            </a:r>
            <a:r>
              <a:rPr lang="es-AR" dirty="0"/>
              <a:t>“Se puede ejercer la objeción de conciencia ante un pedido de </a:t>
            </a:r>
            <a:r>
              <a:rPr lang="es-AR" dirty="0" smtClean="0"/>
              <a:t>aborto:</a:t>
            </a:r>
          </a:p>
          <a:p>
            <a:pPr marL="0" indent="0">
              <a:buNone/>
            </a:pPr>
            <a:r>
              <a:rPr lang="es-AR" dirty="0"/>
              <a:t> </a:t>
            </a:r>
            <a:r>
              <a:rPr lang="es-AR" dirty="0" smtClean="0"/>
              <a:t>             </a:t>
            </a:r>
            <a:r>
              <a:rPr lang="es-AR" i="1" dirty="0">
                <a:solidFill>
                  <a:srgbClr val="FFC000"/>
                </a:solidFill>
              </a:rPr>
              <a:t>si se ha declarado previamente por escrito y “siempre y </a:t>
            </a:r>
            <a:r>
              <a:rPr lang="es-AR" i="1" dirty="0" smtClean="0">
                <a:solidFill>
                  <a:srgbClr val="FFC000"/>
                </a:solidFill>
              </a:rPr>
              <a:t>cuando” </a:t>
            </a:r>
            <a:r>
              <a:rPr lang="es-AR" i="1" dirty="0">
                <a:solidFill>
                  <a:srgbClr val="FFC000"/>
                </a:solidFill>
              </a:rPr>
              <a:t>no se traduzca en la dilación, retardo o impedimento para el acceso a esta práctica médica”. </a:t>
            </a:r>
          </a:p>
          <a:p>
            <a:pPr marL="0" indent="0">
              <a:buNone/>
            </a:pPr>
            <a:r>
              <a:rPr lang="es-AR" dirty="0"/>
              <a:t>	</a:t>
            </a:r>
          </a:p>
          <a:p>
            <a:pPr marL="0" indent="0">
              <a:buNone/>
            </a:pPr>
            <a:endParaRPr lang="es-AR" dirty="0"/>
          </a:p>
        </p:txBody>
      </p:sp>
      <p:cxnSp>
        <p:nvCxnSpPr>
          <p:cNvPr id="5" name="4 Conector recto de flecha"/>
          <p:cNvCxnSpPr/>
          <p:nvPr/>
        </p:nvCxnSpPr>
        <p:spPr>
          <a:xfrm>
            <a:off x="323528" y="3573016"/>
            <a:ext cx="86409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9323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600200"/>
            <a:ext cx="9144000" cy="4525963"/>
          </a:xfrm>
        </p:spPr>
        <p:txBody>
          <a:bodyPr/>
          <a:lstStyle/>
          <a:p>
            <a:pPr marL="0" indent="0">
              <a:buNone/>
            </a:pPr>
            <a:r>
              <a:rPr lang="es-AR" dirty="0" smtClean="0"/>
              <a:t>  </a:t>
            </a:r>
          </a:p>
          <a:p>
            <a:pPr marL="0" indent="0">
              <a:buNone/>
            </a:pPr>
            <a:r>
              <a:rPr lang="es-AR" dirty="0"/>
              <a:t> </a:t>
            </a:r>
            <a:r>
              <a:rPr lang="es-AR" dirty="0" smtClean="0"/>
              <a:t> "</a:t>
            </a:r>
            <a:r>
              <a:rPr lang="es-AR" i="1" dirty="0"/>
              <a:t>La </a:t>
            </a:r>
            <a:r>
              <a:rPr lang="es-AR" i="1" dirty="0">
                <a:solidFill>
                  <a:srgbClr val="FFC000"/>
                </a:solidFill>
              </a:rPr>
              <a:t>implementación de mecanismos administrativos </a:t>
            </a:r>
            <a:r>
              <a:rPr lang="es-AR" i="1" dirty="0"/>
              <a:t>y/o la realización de la </a:t>
            </a:r>
            <a:r>
              <a:rPr lang="es-AR" i="1" dirty="0" smtClean="0"/>
              <a:t>interconsulta, etc.:</a:t>
            </a:r>
          </a:p>
          <a:p>
            <a:pPr marL="0" indent="0">
              <a:buNone/>
            </a:pPr>
            <a:r>
              <a:rPr lang="es-AR" i="1" dirty="0"/>
              <a:t> </a:t>
            </a:r>
            <a:r>
              <a:rPr lang="es-AR" i="1" dirty="0" smtClean="0"/>
              <a:t>         </a:t>
            </a:r>
            <a:r>
              <a:rPr lang="es-AR" i="1" dirty="0">
                <a:solidFill>
                  <a:srgbClr val="FFC000"/>
                </a:solidFill>
              </a:rPr>
              <a:t>no pueden implicar demoras innecesarias en la realización de la ILE”. </a:t>
            </a:r>
          </a:p>
          <a:p>
            <a:pPr marL="0" indent="0">
              <a:buNone/>
            </a:pPr>
            <a:endParaRPr lang="es-AR" dirty="0"/>
          </a:p>
        </p:txBody>
      </p:sp>
      <p:cxnSp>
        <p:nvCxnSpPr>
          <p:cNvPr id="4" name="3 Conector recto de flecha"/>
          <p:cNvCxnSpPr/>
          <p:nvPr/>
        </p:nvCxnSpPr>
        <p:spPr>
          <a:xfrm>
            <a:off x="179512" y="3590032"/>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1097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AR" dirty="0"/>
          </a:p>
        </p:txBody>
      </p:sp>
      <p:sp>
        <p:nvSpPr>
          <p:cNvPr id="5" name="1 Título"/>
          <p:cNvSpPr>
            <a:spLocks noGrp="1"/>
          </p:cNvSpPr>
          <p:nvPr>
            <p:ph type="ctrTitle"/>
          </p:nvPr>
        </p:nvSpPr>
        <p:spPr/>
        <p:txBody>
          <a:bodyPr>
            <a:normAutofit fontScale="90000"/>
          </a:bodyPr>
          <a:lstStyle/>
          <a:p>
            <a:r>
              <a:rPr lang="es-AR" sz="6700" b="1" dirty="0" smtClean="0">
                <a:solidFill>
                  <a:srgbClr val="FFFF00"/>
                </a:solidFill>
              </a:rPr>
              <a:t>Protocolo</a:t>
            </a:r>
            <a:r>
              <a:rPr lang="es-AR" sz="6700" b="1" dirty="0">
                <a:solidFill>
                  <a:srgbClr val="FFFF00"/>
                </a:solidFill>
              </a:rPr>
              <a:t> </a:t>
            </a:r>
            <a:r>
              <a:rPr lang="es-AR" sz="3600" b="1" dirty="0" smtClean="0">
                <a:solidFill>
                  <a:srgbClr val="FFFF00"/>
                </a:solidFill>
              </a:rPr>
              <a:t>(2015)</a:t>
            </a:r>
            <a:r>
              <a:rPr lang="es-AR" sz="3600" b="1" dirty="0" smtClean="0"/>
              <a:t/>
            </a:r>
            <a:br>
              <a:rPr lang="es-AR" sz="3600" b="1" dirty="0" smtClean="0"/>
            </a:br>
            <a:r>
              <a:rPr lang="es-AR" b="1" dirty="0"/>
              <a:t/>
            </a:r>
            <a:br>
              <a:rPr lang="es-AR" b="1" dirty="0"/>
            </a:br>
            <a:r>
              <a:rPr lang="es-AR" i="1" dirty="0" smtClean="0">
                <a:solidFill>
                  <a:srgbClr val="FFFF00"/>
                </a:solidFill>
              </a:rPr>
              <a:t>“</a:t>
            </a:r>
            <a:r>
              <a:rPr lang="es-AR" i="1" dirty="0">
                <a:solidFill>
                  <a:srgbClr val="FFFF00"/>
                </a:solidFill>
              </a:rPr>
              <a:t>Para la atención integral de las personas con derecho a la interrupción legal del embarazo</a:t>
            </a:r>
            <a:r>
              <a:rPr lang="es-AR" dirty="0" smtClean="0">
                <a:solidFill>
                  <a:srgbClr val="FFFF00"/>
                </a:solidFill>
              </a:rPr>
              <a:t>”.</a:t>
            </a:r>
            <a:br>
              <a:rPr lang="es-AR" dirty="0" smtClean="0">
                <a:solidFill>
                  <a:srgbClr val="FFFF00"/>
                </a:solidFill>
              </a:rPr>
            </a:br>
            <a:r>
              <a:rPr lang="es-AR" dirty="0" smtClean="0">
                <a:solidFill>
                  <a:srgbClr val="FFFF00"/>
                </a:solidFill>
              </a:rPr>
              <a:t/>
            </a:r>
            <a:br>
              <a:rPr lang="es-AR" dirty="0" smtClean="0">
                <a:solidFill>
                  <a:srgbClr val="FFFF00"/>
                </a:solidFill>
              </a:rPr>
            </a:br>
            <a:r>
              <a:rPr lang="es-AR" sz="4900" dirty="0" smtClean="0">
                <a:solidFill>
                  <a:srgbClr val="FFFF00"/>
                </a:solidFill>
              </a:rPr>
              <a:t>I.L.E.</a:t>
            </a:r>
            <a:endParaRPr lang="es-AR" sz="4900" dirty="0">
              <a:solidFill>
                <a:srgbClr val="FFFF00"/>
              </a:solidFill>
            </a:endParaRPr>
          </a:p>
        </p:txBody>
      </p:sp>
    </p:spTree>
    <p:extLst>
      <p:ext uri="{BB962C8B-B14F-4D97-AF65-F5344CB8AC3E}">
        <p14:creationId xmlns:p14="http://schemas.microsoft.com/office/powerpoint/2010/main" xmlns="" val="1412818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600200"/>
            <a:ext cx="9144000" cy="5257800"/>
          </a:xfrm>
        </p:spPr>
        <p:txBody>
          <a:bodyPr/>
          <a:lstStyle/>
          <a:p>
            <a:pPr marL="0" indent="0">
              <a:buNone/>
            </a:pPr>
            <a:endParaRPr lang="es-AR" dirty="0" smtClean="0"/>
          </a:p>
          <a:p>
            <a:pPr marL="0" indent="0">
              <a:buNone/>
            </a:pPr>
            <a:r>
              <a:rPr lang="es-AR" dirty="0"/>
              <a:t> </a:t>
            </a:r>
            <a:r>
              <a:rPr lang="es-AR" dirty="0" smtClean="0"/>
              <a:t>   </a:t>
            </a:r>
            <a:r>
              <a:rPr lang="es-AR" i="1" dirty="0" smtClean="0"/>
              <a:t>"</a:t>
            </a:r>
            <a:r>
              <a:rPr lang="es-AR" i="1" dirty="0">
                <a:solidFill>
                  <a:srgbClr val="FFC000"/>
                </a:solidFill>
              </a:rPr>
              <a:t>Las demoras innecesarias</a:t>
            </a:r>
            <a:r>
              <a:rPr lang="es-AR" i="1" dirty="0"/>
              <a:t>, el brindar información falsa o negarse a llevar a cabo el </a:t>
            </a:r>
            <a:r>
              <a:rPr lang="es-AR" i="1" dirty="0" smtClean="0"/>
              <a:t>tratamiento:</a:t>
            </a:r>
          </a:p>
          <a:p>
            <a:pPr marL="0" indent="0">
              <a:buNone/>
            </a:pPr>
            <a:r>
              <a:rPr lang="es-AR" i="1" dirty="0"/>
              <a:t> </a:t>
            </a:r>
            <a:r>
              <a:rPr lang="es-AR" i="1" dirty="0" smtClean="0"/>
              <a:t>          </a:t>
            </a:r>
          </a:p>
          <a:p>
            <a:pPr marL="0" indent="0">
              <a:buNone/>
            </a:pPr>
            <a:r>
              <a:rPr lang="es-AR" i="1" dirty="0"/>
              <a:t>	</a:t>
            </a:r>
            <a:r>
              <a:rPr lang="es-AR" i="1" dirty="0" smtClean="0"/>
              <a:t>constituyen </a:t>
            </a:r>
            <a:r>
              <a:rPr lang="es-AR" i="1" dirty="0"/>
              <a:t>actos que pueden </a:t>
            </a:r>
            <a:r>
              <a:rPr lang="es-AR" i="1" dirty="0">
                <a:solidFill>
                  <a:srgbClr val="FFC000"/>
                </a:solidFill>
              </a:rPr>
              <a:t>ser sancionados administrativa, civil y/o penalmente</a:t>
            </a:r>
            <a:r>
              <a:rPr lang="es-AR" i="1" dirty="0"/>
              <a:t>”.</a:t>
            </a:r>
          </a:p>
          <a:p>
            <a:pPr marL="0" indent="0">
              <a:buNone/>
            </a:pPr>
            <a:endParaRPr lang="es-AR" dirty="0"/>
          </a:p>
          <a:p>
            <a:endParaRPr lang="es-AR" dirty="0"/>
          </a:p>
        </p:txBody>
      </p:sp>
      <p:cxnSp>
        <p:nvCxnSpPr>
          <p:cNvPr id="4" name="3 Conector recto de flecha"/>
          <p:cNvCxnSpPr/>
          <p:nvPr/>
        </p:nvCxnSpPr>
        <p:spPr>
          <a:xfrm>
            <a:off x="107504" y="4149080"/>
            <a:ext cx="86409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03742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741368"/>
          </a:xfrm>
        </p:spPr>
        <p:txBody>
          <a:bodyPr>
            <a:normAutofit/>
          </a:bodyPr>
          <a:lstStyle/>
          <a:p>
            <a:pPr marL="0" indent="0">
              <a:buNone/>
            </a:pPr>
            <a:r>
              <a:rPr lang="es-ES" sz="2800" b="1" dirty="0" smtClean="0">
                <a:solidFill>
                  <a:srgbClr val="FFFF00"/>
                </a:solidFill>
              </a:rPr>
              <a:t>                  </a:t>
            </a:r>
          </a:p>
          <a:p>
            <a:pPr marL="0" indent="0">
              <a:buNone/>
            </a:pPr>
            <a:r>
              <a:rPr lang="es-ES" b="1" dirty="0" smtClean="0">
                <a:solidFill>
                  <a:srgbClr val="FFFF00"/>
                </a:solidFill>
              </a:rPr>
              <a:t>         Restricciones </a:t>
            </a:r>
            <a:r>
              <a:rPr lang="es-ES" b="1" dirty="0">
                <a:solidFill>
                  <a:srgbClr val="FFFF00"/>
                </a:solidFill>
              </a:rPr>
              <a:t>a la Objeción de Conciencia</a:t>
            </a:r>
            <a:r>
              <a:rPr lang="es-AR" sz="1800" dirty="0"/>
              <a:t>	</a:t>
            </a:r>
          </a:p>
          <a:p>
            <a:pPr marL="0" indent="0">
              <a:buNone/>
            </a:pPr>
            <a:endParaRPr lang="es-ES" sz="2800" b="1" dirty="0">
              <a:solidFill>
                <a:srgbClr val="FFFF00"/>
              </a:solidFill>
            </a:endParaRPr>
          </a:p>
          <a:p>
            <a:pPr marL="0" indent="0">
              <a:buNone/>
            </a:pPr>
            <a:r>
              <a:rPr lang="es-AR" sz="1800" dirty="0"/>
              <a:t>	</a:t>
            </a:r>
            <a:endParaRPr lang="es-AR" sz="2800" dirty="0"/>
          </a:p>
          <a:p>
            <a:pPr marL="0" indent="0">
              <a:buNone/>
            </a:pPr>
            <a:r>
              <a:rPr lang="es-AR" sz="2800" dirty="0" smtClean="0"/>
              <a:t>	</a:t>
            </a:r>
            <a:endParaRPr lang="es-AR" sz="2800" i="1" dirty="0">
              <a:solidFill>
                <a:srgbClr val="FFC000"/>
              </a:solidFill>
            </a:endParaRPr>
          </a:p>
          <a:p>
            <a:pPr marL="0" indent="0">
              <a:buNone/>
            </a:pPr>
            <a:r>
              <a:rPr lang="es-AR" sz="2800" i="1" dirty="0" smtClean="0">
                <a:solidFill>
                  <a:srgbClr val="FFC000"/>
                </a:solidFill>
              </a:rPr>
              <a:t>          El </a:t>
            </a:r>
            <a:r>
              <a:rPr lang="es-AR" sz="2800" i="1" dirty="0">
                <a:solidFill>
                  <a:srgbClr val="FFC000"/>
                </a:solidFill>
              </a:rPr>
              <a:t>profesional que es objetor de conciencia debe, de todos modos, </a:t>
            </a:r>
            <a:r>
              <a:rPr lang="es-AR" sz="2800" i="1" dirty="0" smtClean="0">
                <a:solidFill>
                  <a:srgbClr val="FFC000"/>
                </a:solidFill>
              </a:rPr>
              <a:t>             </a:t>
            </a:r>
            <a:r>
              <a:rPr lang="es-AR" sz="2800" i="1" dirty="0" smtClean="0"/>
              <a:t>informar </a:t>
            </a:r>
            <a:r>
              <a:rPr lang="es-AR" sz="2800" i="1" dirty="0"/>
              <a:t>a la mujer si se encuentra comprendida en una causal de aborto y remitirla inmediatamente a un profesional no objetor. </a:t>
            </a:r>
            <a:endParaRPr lang="es-AR" sz="2800" i="1" dirty="0" smtClean="0"/>
          </a:p>
          <a:p>
            <a:pPr marL="0" indent="0">
              <a:buNone/>
            </a:pPr>
            <a:endParaRPr lang="es-AR" sz="2800" i="1" dirty="0"/>
          </a:p>
          <a:p>
            <a:pPr marL="0" indent="0">
              <a:buNone/>
            </a:pPr>
            <a:r>
              <a:rPr lang="es-AR" sz="2800" i="1" dirty="0" smtClean="0"/>
              <a:t>	</a:t>
            </a:r>
            <a:endParaRPr lang="es-AR" dirty="0"/>
          </a:p>
        </p:txBody>
      </p:sp>
      <p:cxnSp>
        <p:nvCxnSpPr>
          <p:cNvPr id="5" name="4 Conector recto de flecha"/>
          <p:cNvCxnSpPr/>
          <p:nvPr/>
        </p:nvCxnSpPr>
        <p:spPr>
          <a:xfrm>
            <a:off x="2138367" y="3155782"/>
            <a:ext cx="86409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5669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556792"/>
            <a:ext cx="9144000" cy="5301208"/>
          </a:xfrm>
        </p:spPr>
        <p:txBody>
          <a:bodyPr/>
          <a:lstStyle/>
          <a:p>
            <a:pPr marL="0" indent="0">
              <a:buNone/>
            </a:pPr>
            <a:endParaRPr lang="es-AR" i="1" dirty="0" smtClean="0"/>
          </a:p>
          <a:p>
            <a:pPr marL="0" indent="0">
              <a:buNone/>
            </a:pPr>
            <a:r>
              <a:rPr lang="es-AR" i="1" dirty="0" smtClean="0"/>
              <a:t>“</a:t>
            </a:r>
            <a:r>
              <a:rPr lang="es-AR" i="1" dirty="0"/>
              <a:t>De no existir alguien encuadrado en esa categoría, </a:t>
            </a:r>
            <a:endParaRPr lang="es-AR" i="1" dirty="0" smtClean="0"/>
          </a:p>
          <a:p>
            <a:pPr marL="0" indent="0">
              <a:buNone/>
            </a:pPr>
            <a:r>
              <a:rPr lang="es-AR" i="1" dirty="0">
                <a:solidFill>
                  <a:srgbClr val="FFC000"/>
                </a:solidFill>
              </a:rPr>
              <a:t> </a:t>
            </a:r>
            <a:r>
              <a:rPr lang="es-AR" i="1" dirty="0" smtClean="0">
                <a:solidFill>
                  <a:srgbClr val="FFC000"/>
                </a:solidFill>
              </a:rPr>
              <a:t>            debe </a:t>
            </a:r>
            <a:r>
              <a:rPr lang="es-AR" i="1" dirty="0">
                <a:solidFill>
                  <a:srgbClr val="FFC000"/>
                </a:solidFill>
              </a:rPr>
              <a:t>realizar la interrupción</a:t>
            </a:r>
            <a:r>
              <a:rPr lang="es-AR" i="1" dirty="0"/>
              <a:t>; </a:t>
            </a:r>
            <a:endParaRPr lang="es-AR" i="1" dirty="0" smtClean="0"/>
          </a:p>
          <a:p>
            <a:pPr marL="0" indent="0">
              <a:buNone/>
            </a:pPr>
            <a:r>
              <a:rPr lang="es-AR" i="1" dirty="0"/>
              <a:t> </a:t>
            </a:r>
            <a:r>
              <a:rPr lang="es-AR" i="1" dirty="0" smtClean="0"/>
              <a:t>  </a:t>
            </a:r>
          </a:p>
          <a:p>
            <a:pPr marL="0" indent="0">
              <a:buNone/>
            </a:pPr>
            <a:r>
              <a:rPr lang="es-AR" i="1" dirty="0"/>
              <a:t>	</a:t>
            </a:r>
            <a:r>
              <a:rPr lang="es-AR" i="1" dirty="0" smtClean="0"/>
              <a:t>…es </a:t>
            </a:r>
            <a:r>
              <a:rPr lang="es-AR" i="1" dirty="0"/>
              <a:t>decir que </a:t>
            </a:r>
            <a:r>
              <a:rPr lang="es-AR" i="1" u="sng" dirty="0">
                <a:solidFill>
                  <a:srgbClr val="FFFF00"/>
                </a:solidFill>
              </a:rPr>
              <a:t>no puede invocar su </a:t>
            </a:r>
            <a:r>
              <a:rPr lang="es-AR" i="1" u="sng" dirty="0" smtClean="0">
                <a:solidFill>
                  <a:srgbClr val="FFFF00"/>
                </a:solidFill>
              </a:rPr>
              <a:t>objeción de</a:t>
            </a:r>
            <a:r>
              <a:rPr lang="es-AR" i="1" dirty="0" smtClean="0">
                <a:solidFill>
                  <a:srgbClr val="FFFF00"/>
                </a:solidFill>
              </a:rPr>
              <a:t> </a:t>
            </a:r>
            <a:r>
              <a:rPr lang="es-AR" i="1" u="sng" dirty="0" smtClean="0">
                <a:solidFill>
                  <a:srgbClr val="FFFF00"/>
                </a:solidFill>
              </a:rPr>
              <a:t>conciencia</a:t>
            </a:r>
            <a:r>
              <a:rPr lang="es-AR" i="1" dirty="0" smtClean="0">
                <a:solidFill>
                  <a:srgbClr val="FFFF00"/>
                </a:solidFill>
              </a:rPr>
              <a:t> </a:t>
            </a:r>
            <a:r>
              <a:rPr lang="es-AR" i="1" dirty="0" smtClean="0"/>
              <a:t>para</a:t>
            </a:r>
            <a:r>
              <a:rPr lang="es-AR" i="1" u="sng" dirty="0" smtClean="0"/>
              <a:t> </a:t>
            </a:r>
            <a:r>
              <a:rPr lang="es-AR" i="1" dirty="0"/>
              <a:t>eludir el deber de participar de un procedimiento de ILE”.</a:t>
            </a:r>
          </a:p>
          <a:p>
            <a:pPr marL="0" indent="0">
              <a:buNone/>
            </a:pPr>
            <a:endParaRPr lang="es-AR" dirty="0"/>
          </a:p>
          <a:p>
            <a:pPr marL="0" indent="0">
              <a:buNone/>
            </a:pPr>
            <a:endParaRPr lang="es-AR" dirty="0"/>
          </a:p>
        </p:txBody>
      </p:sp>
      <p:cxnSp>
        <p:nvCxnSpPr>
          <p:cNvPr id="5" name="4 Conector recto de flecha"/>
          <p:cNvCxnSpPr/>
          <p:nvPr/>
        </p:nvCxnSpPr>
        <p:spPr>
          <a:xfrm>
            <a:off x="467544" y="3068960"/>
            <a:ext cx="7200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63890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600200"/>
            <a:ext cx="9144000" cy="4525963"/>
          </a:xfrm>
        </p:spPr>
        <p:txBody>
          <a:bodyPr/>
          <a:lstStyle/>
          <a:p>
            <a:pPr marL="0" indent="0">
              <a:buNone/>
            </a:pPr>
            <a:endParaRPr lang="es-AR" dirty="0" smtClean="0"/>
          </a:p>
          <a:p>
            <a:pPr marL="0" indent="0">
              <a:buNone/>
            </a:pPr>
            <a:endParaRPr lang="es-AR" dirty="0"/>
          </a:p>
          <a:p>
            <a:pPr marL="0" indent="0">
              <a:buNone/>
            </a:pPr>
            <a:r>
              <a:rPr lang="es-AR" dirty="0" smtClean="0"/>
              <a:t>      </a:t>
            </a:r>
            <a:r>
              <a:rPr lang="es-AR" i="1" dirty="0" smtClean="0">
                <a:solidFill>
                  <a:srgbClr val="FFC000"/>
                </a:solidFill>
              </a:rPr>
              <a:t>…los que siguen son datos anecdóticos nada más…</a:t>
            </a:r>
          </a:p>
          <a:p>
            <a:pPr marL="0" indent="0">
              <a:buNone/>
            </a:pPr>
            <a:endParaRPr lang="es-AR" i="1" dirty="0">
              <a:solidFill>
                <a:srgbClr val="FFC000"/>
              </a:solidFill>
            </a:endParaRPr>
          </a:p>
          <a:p>
            <a:pPr marL="0" indent="0">
              <a:buNone/>
            </a:pPr>
            <a:r>
              <a:rPr lang="es-AR" i="1" dirty="0" smtClean="0">
                <a:solidFill>
                  <a:srgbClr val="FFC000"/>
                </a:solidFill>
              </a:rPr>
              <a:t>                                    </a:t>
            </a:r>
            <a:r>
              <a:rPr lang="es-AR" sz="3600" i="1" dirty="0" smtClean="0">
                <a:solidFill>
                  <a:srgbClr val="FFC000"/>
                </a:solidFill>
              </a:rPr>
              <a:t>vale la pena saberlo ¡¡¡</a:t>
            </a:r>
            <a:endParaRPr lang="es-AR" sz="3600" i="1" dirty="0">
              <a:solidFill>
                <a:srgbClr val="FFC000"/>
              </a:solidFill>
            </a:endParaRPr>
          </a:p>
        </p:txBody>
      </p:sp>
    </p:spTree>
    <p:extLst>
      <p:ext uri="{BB962C8B-B14F-4D97-AF65-F5344CB8AC3E}">
        <p14:creationId xmlns:p14="http://schemas.microsoft.com/office/powerpoint/2010/main" xmlns="" val="1764891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741368"/>
          </a:xfrm>
        </p:spPr>
        <p:txBody>
          <a:bodyPr/>
          <a:lstStyle/>
          <a:p>
            <a:pPr marL="0" indent="0">
              <a:buNone/>
            </a:pPr>
            <a:r>
              <a:rPr lang="es-AR" b="1" dirty="0">
                <a:solidFill>
                  <a:srgbClr val="FFFF00"/>
                </a:solidFill>
              </a:rPr>
              <a:t>Ecografías </a:t>
            </a:r>
            <a:endParaRPr lang="es-AR" dirty="0">
              <a:solidFill>
                <a:srgbClr val="FFFF00"/>
              </a:solidFill>
            </a:endParaRPr>
          </a:p>
          <a:p>
            <a:pPr marL="0" indent="0">
              <a:buNone/>
            </a:pPr>
            <a:r>
              <a:rPr lang="es-AR" dirty="0" smtClean="0"/>
              <a:t>	</a:t>
            </a:r>
          </a:p>
          <a:p>
            <a:pPr marL="0" indent="0">
              <a:buNone/>
            </a:pPr>
            <a:endParaRPr lang="es-AR" dirty="0"/>
          </a:p>
          <a:p>
            <a:pPr marL="0" indent="0">
              <a:buNone/>
            </a:pPr>
            <a:r>
              <a:rPr lang="es-AR" dirty="0" smtClean="0"/>
              <a:t>	</a:t>
            </a:r>
            <a:r>
              <a:rPr lang="es-AR" sz="2800" i="1" dirty="0" smtClean="0"/>
              <a:t>Antes </a:t>
            </a:r>
            <a:r>
              <a:rPr lang="es-AR" sz="2800" i="1" dirty="0"/>
              <a:t>de hacerlas hay que preguntarle a la mujer “si quiere ver la imagen o escuchar los latidos. </a:t>
            </a:r>
            <a:endParaRPr lang="es-AR" sz="2800" i="1" dirty="0" smtClean="0"/>
          </a:p>
          <a:p>
            <a:pPr marL="0" indent="0">
              <a:buNone/>
            </a:pPr>
            <a:endParaRPr lang="es-AR" sz="2800" i="1" dirty="0"/>
          </a:p>
          <a:p>
            <a:pPr marL="0" indent="0">
              <a:buNone/>
            </a:pPr>
            <a:r>
              <a:rPr lang="es-AR" sz="2800" i="1" dirty="0" smtClean="0"/>
              <a:t>	</a:t>
            </a:r>
          </a:p>
          <a:p>
            <a:pPr marL="0" indent="0">
              <a:buNone/>
            </a:pPr>
            <a:r>
              <a:rPr lang="es-AR" sz="2800" i="1" dirty="0">
                <a:solidFill>
                  <a:srgbClr val="FFC000"/>
                </a:solidFill>
              </a:rPr>
              <a:t> </a:t>
            </a:r>
            <a:r>
              <a:rPr lang="es-AR" sz="2800" i="1" dirty="0" smtClean="0">
                <a:solidFill>
                  <a:srgbClr val="FFC000"/>
                </a:solidFill>
              </a:rPr>
              <a:t>           Si </a:t>
            </a:r>
            <a:r>
              <a:rPr lang="es-AR" sz="2800" i="1" dirty="0">
                <a:solidFill>
                  <a:srgbClr val="FFC000"/>
                </a:solidFill>
              </a:rPr>
              <a:t>no lo desea</a:t>
            </a:r>
            <a:r>
              <a:rPr lang="es-AR" sz="2800" i="1" dirty="0"/>
              <a:t>, es de suma importancia </a:t>
            </a:r>
            <a:r>
              <a:rPr lang="es-AR" sz="2800" i="1" u="sng" dirty="0">
                <a:solidFill>
                  <a:srgbClr val="FFC000"/>
                </a:solidFill>
              </a:rPr>
              <a:t>tomar los recaudos necesarios para que aquello no suceda”. </a:t>
            </a:r>
          </a:p>
          <a:p>
            <a:pPr marL="0" indent="0">
              <a:buNone/>
            </a:pPr>
            <a:endParaRPr lang="es-AR" sz="2800" i="1" dirty="0"/>
          </a:p>
        </p:txBody>
      </p:sp>
      <p:sp>
        <p:nvSpPr>
          <p:cNvPr id="4" name="3 Elipse"/>
          <p:cNvSpPr/>
          <p:nvPr/>
        </p:nvSpPr>
        <p:spPr>
          <a:xfrm>
            <a:off x="-108520" y="2276872"/>
            <a:ext cx="655272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Flecha derecha"/>
          <p:cNvSpPr/>
          <p:nvPr/>
        </p:nvSpPr>
        <p:spPr>
          <a:xfrm>
            <a:off x="323528" y="4005064"/>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xmlns="" val="3076713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741368"/>
          </a:xfrm>
        </p:spPr>
        <p:txBody>
          <a:bodyPr>
            <a:normAutofit/>
          </a:bodyPr>
          <a:lstStyle/>
          <a:p>
            <a:pPr marL="0" indent="0">
              <a:buNone/>
            </a:pPr>
            <a:r>
              <a:rPr lang="es-AR" b="1" dirty="0">
                <a:solidFill>
                  <a:srgbClr val="FFFF00"/>
                </a:solidFill>
              </a:rPr>
              <a:t>La práctica del </a:t>
            </a:r>
            <a:r>
              <a:rPr lang="es-AR" b="1" dirty="0" smtClean="0">
                <a:solidFill>
                  <a:srgbClr val="FFFF00"/>
                </a:solidFill>
              </a:rPr>
              <a:t>aborto</a:t>
            </a:r>
            <a:endParaRPr lang="es-AR" sz="2800" dirty="0" smtClean="0"/>
          </a:p>
          <a:p>
            <a:pPr marL="0" indent="0">
              <a:buNone/>
            </a:pPr>
            <a:r>
              <a:rPr lang="es-AR" sz="2800" dirty="0" smtClean="0"/>
              <a:t>	El </a:t>
            </a:r>
            <a:r>
              <a:rPr lang="es-AR" sz="2800" dirty="0"/>
              <a:t>Protocolo incluye una detallada guía con ilustraciones para realizar abortos según la etapa gestacional, </a:t>
            </a:r>
            <a:r>
              <a:rPr lang="es-AR" sz="2800" dirty="0">
                <a:solidFill>
                  <a:srgbClr val="FFC000"/>
                </a:solidFill>
              </a:rPr>
              <a:t>confeccionada en base a las recomendaciones </a:t>
            </a:r>
            <a:r>
              <a:rPr lang="es-AR" sz="2800" dirty="0" smtClean="0">
                <a:solidFill>
                  <a:srgbClr val="FFC000"/>
                </a:solidFill>
              </a:rPr>
              <a:t>de</a:t>
            </a:r>
            <a:r>
              <a:rPr lang="es-AR" sz="2800" dirty="0" smtClean="0"/>
              <a:t>:</a:t>
            </a:r>
          </a:p>
          <a:p>
            <a:pPr marL="0" indent="0">
              <a:buNone/>
            </a:pPr>
            <a:r>
              <a:rPr lang="es-AR" sz="2800" dirty="0"/>
              <a:t>	</a:t>
            </a:r>
            <a:endParaRPr lang="es-AR" sz="2800" dirty="0" smtClean="0"/>
          </a:p>
          <a:p>
            <a:pPr marL="0" indent="0">
              <a:buNone/>
            </a:pPr>
            <a:r>
              <a:rPr lang="es-AR" sz="2800" dirty="0"/>
              <a:t>	</a:t>
            </a:r>
            <a:r>
              <a:rPr lang="es-AR" sz="2400" dirty="0" smtClean="0"/>
              <a:t>1</a:t>
            </a:r>
            <a:r>
              <a:rPr lang="es-AR" sz="2800" dirty="0" smtClean="0"/>
              <a:t>-</a:t>
            </a:r>
            <a:r>
              <a:rPr lang="es-ES" sz="2400" dirty="0" smtClean="0"/>
              <a:t>OMS</a:t>
            </a:r>
          </a:p>
          <a:p>
            <a:pPr marL="0" indent="0">
              <a:buNone/>
            </a:pPr>
            <a:r>
              <a:rPr lang="es-ES" sz="2800" dirty="0" smtClean="0"/>
              <a:t>	</a:t>
            </a:r>
            <a:r>
              <a:rPr lang="es-ES" sz="2400" dirty="0" smtClean="0"/>
              <a:t>2</a:t>
            </a:r>
            <a:r>
              <a:rPr lang="es-ES" sz="2800" dirty="0" smtClean="0"/>
              <a:t>-</a:t>
            </a:r>
            <a:r>
              <a:rPr lang="es-ES" sz="2400" dirty="0" smtClean="0"/>
              <a:t>De </a:t>
            </a:r>
            <a:r>
              <a:rPr lang="es-ES" sz="2400" dirty="0"/>
              <a:t>la </a:t>
            </a:r>
            <a:r>
              <a:rPr lang="es-AR" sz="2400" dirty="0"/>
              <a:t>International Planned Parenthood Federation (IPPF</a:t>
            </a:r>
            <a:r>
              <a:rPr lang="es-AR" sz="2400" dirty="0" smtClean="0"/>
              <a:t>)</a:t>
            </a:r>
          </a:p>
          <a:p>
            <a:pPr marL="0" indent="0">
              <a:buNone/>
            </a:pPr>
            <a:r>
              <a:rPr lang="es-AR" sz="2800" dirty="0" smtClean="0"/>
              <a:t>	</a:t>
            </a:r>
            <a:r>
              <a:rPr lang="es-AR" sz="2400" dirty="0" smtClean="0"/>
              <a:t>3</a:t>
            </a:r>
            <a:r>
              <a:rPr lang="es-AR" sz="2800" dirty="0" smtClean="0"/>
              <a:t>-</a:t>
            </a:r>
            <a:r>
              <a:rPr lang="es-AR" sz="2400" dirty="0" smtClean="0"/>
              <a:t>El </a:t>
            </a:r>
            <a:r>
              <a:rPr lang="es-AR" sz="2400" dirty="0"/>
              <a:t>Royal College of Obstetricians and Gynaecologists (RCOG</a:t>
            </a:r>
            <a:r>
              <a:rPr lang="es-AR" sz="2400" dirty="0" smtClean="0"/>
              <a:t>)</a:t>
            </a:r>
          </a:p>
          <a:p>
            <a:pPr marL="0" indent="0">
              <a:buNone/>
            </a:pPr>
            <a:r>
              <a:rPr lang="es-AR" sz="2800" dirty="0" smtClean="0"/>
              <a:t>	</a:t>
            </a:r>
            <a:r>
              <a:rPr lang="es-AR" sz="2400" dirty="0" smtClean="0"/>
              <a:t>4-La </a:t>
            </a:r>
            <a:r>
              <a:rPr lang="es-AR" sz="2400" dirty="0"/>
              <a:t>Federación Latinoamericana de Sociedades de Obstetricia y </a:t>
            </a:r>
            <a:endParaRPr lang="es-AR" sz="2400" dirty="0" smtClean="0"/>
          </a:p>
          <a:p>
            <a:pPr marL="0" indent="0">
              <a:buNone/>
            </a:pPr>
            <a:r>
              <a:rPr lang="es-AR" sz="2400" dirty="0"/>
              <a:t> </a:t>
            </a:r>
            <a:r>
              <a:rPr lang="es-AR" sz="2400" dirty="0" smtClean="0"/>
              <a:t>                Ginecología </a:t>
            </a:r>
            <a:r>
              <a:rPr lang="es-AR" sz="2400" dirty="0"/>
              <a:t>(FLASOG</a:t>
            </a:r>
            <a:r>
              <a:rPr lang="es-AR" sz="2400" dirty="0" smtClean="0"/>
              <a:t>)</a:t>
            </a:r>
          </a:p>
          <a:p>
            <a:pPr marL="0" indent="0">
              <a:buNone/>
            </a:pPr>
            <a:r>
              <a:rPr lang="es-AR" sz="2800" dirty="0" smtClean="0"/>
              <a:t>	</a:t>
            </a:r>
            <a:r>
              <a:rPr lang="es-AR" sz="2400" dirty="0" smtClean="0"/>
              <a:t>5-La </a:t>
            </a:r>
            <a:r>
              <a:rPr lang="es-AR" sz="2400" dirty="0"/>
              <a:t>Federación Internacional de Ginecología y Obstetricia (FIGO</a:t>
            </a:r>
            <a:r>
              <a:rPr lang="es-AR" sz="2400" dirty="0" smtClean="0"/>
              <a:t>)</a:t>
            </a:r>
            <a:endParaRPr lang="es-AR" sz="2800" dirty="0" smtClean="0"/>
          </a:p>
          <a:p>
            <a:pPr marL="0" indent="0">
              <a:buNone/>
            </a:pPr>
            <a:r>
              <a:rPr lang="es-AR" sz="2800" dirty="0" smtClean="0"/>
              <a:t>	</a:t>
            </a:r>
            <a:r>
              <a:rPr lang="es-AR" sz="2400" dirty="0" smtClean="0"/>
              <a:t>6</a:t>
            </a:r>
            <a:r>
              <a:rPr lang="es-AR" sz="2800" dirty="0" smtClean="0"/>
              <a:t>-</a:t>
            </a:r>
            <a:r>
              <a:rPr lang="es-AR" sz="2400" dirty="0" smtClean="0"/>
              <a:t>IPAS</a:t>
            </a:r>
          </a:p>
          <a:p>
            <a:pPr marL="0" indent="0">
              <a:buNone/>
            </a:pPr>
            <a:endParaRPr lang="es-AR" sz="2800" dirty="0"/>
          </a:p>
          <a:p>
            <a:pPr marL="0" indent="0">
              <a:buNone/>
            </a:pPr>
            <a:endParaRPr lang="es-AR" dirty="0"/>
          </a:p>
        </p:txBody>
      </p:sp>
    </p:spTree>
    <p:extLst>
      <p:ext uri="{BB962C8B-B14F-4D97-AF65-F5344CB8AC3E}">
        <p14:creationId xmlns:p14="http://schemas.microsoft.com/office/powerpoint/2010/main" xmlns="" val="356580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600200"/>
            <a:ext cx="9144000" cy="4525963"/>
          </a:xfrm>
        </p:spPr>
        <p:txBody>
          <a:bodyPr/>
          <a:lstStyle/>
          <a:p>
            <a:pPr marL="0" indent="0">
              <a:buNone/>
            </a:pPr>
            <a:r>
              <a:rPr lang="es-AR" dirty="0" smtClean="0"/>
              <a:t>           </a:t>
            </a:r>
            <a:r>
              <a:rPr lang="es-AR" dirty="0" smtClean="0">
                <a:solidFill>
                  <a:srgbClr val="FFFF00"/>
                </a:solidFill>
              </a:rPr>
              <a:t>…</a:t>
            </a:r>
            <a:r>
              <a:rPr lang="es-AR" i="1" dirty="0" smtClean="0">
                <a:solidFill>
                  <a:srgbClr val="FFFF00"/>
                </a:solidFill>
              </a:rPr>
              <a:t>donde están las sociedades que nuclean a los médicos argentinos?</a:t>
            </a:r>
          </a:p>
          <a:p>
            <a:pPr marL="0" indent="0">
              <a:buNone/>
            </a:pPr>
            <a:r>
              <a:rPr lang="es-AR" dirty="0" smtClean="0">
                <a:solidFill>
                  <a:srgbClr val="FFFF00"/>
                </a:solidFill>
              </a:rPr>
              <a:t>            </a:t>
            </a:r>
          </a:p>
          <a:p>
            <a:pPr marL="0" indent="0">
              <a:buNone/>
            </a:pPr>
            <a:r>
              <a:rPr lang="es-AR" dirty="0"/>
              <a:t> </a:t>
            </a:r>
            <a:r>
              <a:rPr lang="es-AR" dirty="0" smtClean="0"/>
              <a:t>          Donde figura la A.M.A ?</a:t>
            </a:r>
          </a:p>
          <a:p>
            <a:pPr marL="0" indent="0">
              <a:buNone/>
            </a:pPr>
            <a:r>
              <a:rPr lang="es-AR" dirty="0" smtClean="0"/>
              <a:t>           Donde figura la A.N.M. ?</a:t>
            </a:r>
          </a:p>
          <a:p>
            <a:pPr marL="0" indent="0">
              <a:buNone/>
            </a:pPr>
            <a:r>
              <a:rPr lang="es-AR" dirty="0"/>
              <a:t> </a:t>
            </a:r>
            <a:r>
              <a:rPr lang="es-AR" dirty="0" smtClean="0"/>
              <a:t>          Otras especificas de la Especialidad ?</a:t>
            </a:r>
            <a:endParaRPr lang="es-AR" dirty="0"/>
          </a:p>
        </p:txBody>
      </p:sp>
    </p:spTree>
    <p:extLst>
      <p:ext uri="{BB962C8B-B14F-4D97-AF65-F5344CB8AC3E}">
        <p14:creationId xmlns:p14="http://schemas.microsoft.com/office/powerpoint/2010/main" xmlns="" val="3419388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normAutofit fontScale="40000" lnSpcReduction="20000"/>
          </a:bodyPr>
          <a:lstStyle/>
          <a:p>
            <a:pPr marL="0" indent="0">
              <a:buNone/>
            </a:pPr>
            <a:r>
              <a:rPr lang="es-ES" sz="4500" b="1" u="sng" dirty="0">
                <a:solidFill>
                  <a:srgbClr val="FFFF00"/>
                </a:solidFill>
              </a:rPr>
              <a:t>OBJECIÓN DE CONCIENCIA</a:t>
            </a:r>
            <a:endParaRPr lang="es-AR" sz="4500" dirty="0">
              <a:solidFill>
                <a:srgbClr val="FFFF00"/>
              </a:solidFill>
            </a:endParaRPr>
          </a:p>
          <a:p>
            <a:pPr marL="0" indent="0">
              <a:buNone/>
            </a:pPr>
            <a:r>
              <a:rPr lang="es-ES" sz="3500" b="1" dirty="0"/>
              <a:t> </a:t>
            </a:r>
            <a:endParaRPr lang="es-AR" sz="3500" dirty="0"/>
          </a:p>
          <a:p>
            <a:pPr marL="0" indent="0">
              <a:buNone/>
            </a:pPr>
            <a:r>
              <a:rPr lang="es-ES" sz="3500" dirty="0" smtClean="0"/>
              <a:t>	En </a:t>
            </a:r>
            <a:r>
              <a:rPr lang="es-ES" sz="3500" dirty="0"/>
              <a:t>el ejercicio de su profesión, el médico está obligado a aplicar los principios éticos y morales fundamentales que deben regir todo acto médico, basado en la dignidad de la persona humana. Esta actitud debe ser la que guíe al profesional ante el requerimiento de todo individuo que ve afectada su salud. Distinta es la situación cuando un paciente le exige realizar un procedimiento que el médico, por razones científicas y/o éticas, considera inadecuado o inaceptable, teniendo el derecho de rechazar lo solicitado, si su conciencia considera que este acto se opone a sus convicciones morales. Esto es lo que se denomina objeción de conciencia, la dispensa de la obligación de asistencia que tiene el médico cuando un paciente le solicitara un procedimiento que él juzga inaceptable por razones éticas o científicas. Este es un derecho que debe asistir al médico en su actividad profesional.</a:t>
            </a:r>
            <a:br>
              <a:rPr lang="es-ES" sz="3500" dirty="0"/>
            </a:br>
            <a:r>
              <a:rPr lang="es-ES" sz="3500" dirty="0"/>
              <a:t/>
            </a:r>
            <a:br>
              <a:rPr lang="es-ES" sz="3500" dirty="0"/>
            </a:br>
            <a:r>
              <a:rPr lang="es-ES" sz="3500" dirty="0" smtClean="0"/>
              <a:t>	Todas </a:t>
            </a:r>
            <a:r>
              <a:rPr lang="es-ES" sz="3500" dirty="0"/>
              <a:t>las leyes nacionales y provinciales que rigen el ejercicio de la profesión en nuestro país dictan normas, obligaciones, prohibiciones, sanciones, etc., pero de ninguna manera mencionan los derechos de los médicos.</a:t>
            </a:r>
            <a:br>
              <a:rPr lang="es-ES" sz="3500" dirty="0"/>
            </a:br>
            <a:r>
              <a:rPr lang="es-ES" sz="3500" dirty="0"/>
              <a:t/>
            </a:r>
            <a:br>
              <a:rPr lang="es-ES" sz="3500" dirty="0"/>
            </a:br>
            <a:r>
              <a:rPr lang="es-ES" sz="3500" dirty="0" smtClean="0"/>
              <a:t>	En </a:t>
            </a:r>
            <a:r>
              <a:rPr lang="es-ES" sz="3500" dirty="0"/>
              <a:t>la Ciudad de Buenos Aires aún no se ha dictado la Ley de Ejercicio Profesional de la Medicina; en cambio, sí existe la Ley 298 para el ejercicio de la Enfermería, cuyo Art. 13 considera la objeción de conciencia.</a:t>
            </a:r>
            <a:br>
              <a:rPr lang="es-ES" sz="3500" dirty="0"/>
            </a:br>
            <a:r>
              <a:rPr lang="es-ES" sz="3500" dirty="0"/>
              <a:t/>
            </a:r>
            <a:br>
              <a:rPr lang="es-ES" sz="3500" dirty="0"/>
            </a:br>
            <a:r>
              <a:rPr lang="es-ES" sz="3500" dirty="0" smtClean="0"/>
              <a:t>	La </a:t>
            </a:r>
            <a:r>
              <a:rPr lang="es-ES" sz="3500" dirty="0"/>
              <a:t>reciente promulgación de la Ley 418 sobre Salud Reproductiva y Procreación Responsable por la Legislatura del Gobierno de la Ciudad de Buenos Aires, obliga a los médicos a prescribir métodos anticonceptivos, entre los cuales algunos son considerados abortivos, a mujeres en edad fértil, incluyendo adolescentes, aun en desconocimiento de sus padres. Esto generó una amplia discusión en el seno de los legisladores y en numerosos grupos de la sociedad, que hicieron oír su voz de protesta, no sólo por estar en contra de estos dictámenes, sino porque por ellos se les niega la libertad a los médicos de actuar según el criterio de su conciencia ante situaciones que consideran reñidas con la ética y la moral, con los consiguientes riesgos de ser sancionados por su no cumplimiento.</a:t>
            </a:r>
            <a:br>
              <a:rPr lang="es-ES" sz="3500" dirty="0"/>
            </a:br>
            <a:r>
              <a:rPr lang="es-ES" sz="3500" dirty="0"/>
              <a:t>La Academia Nacional de Medicina ratifica su opinión, dada a conocer en su oportunidad, respecto al derecho a la vida de la persona humana desde el momento de la concepción y el rechazo a todo método que interrumpa el embarazo.</a:t>
            </a:r>
            <a:br>
              <a:rPr lang="es-ES" sz="3500" dirty="0"/>
            </a:br>
            <a:r>
              <a:rPr lang="es-ES" sz="3500" dirty="0"/>
              <a:t/>
            </a:r>
            <a:br>
              <a:rPr lang="es-ES" sz="3500" dirty="0"/>
            </a:br>
            <a:r>
              <a:rPr lang="es-ES" sz="3500" dirty="0" smtClean="0"/>
              <a:t>	</a:t>
            </a:r>
            <a:r>
              <a:rPr lang="es-ES" sz="4000" dirty="0" smtClean="0">
                <a:solidFill>
                  <a:srgbClr val="FFC000"/>
                </a:solidFill>
              </a:rPr>
              <a:t>La </a:t>
            </a:r>
            <a:r>
              <a:rPr lang="es-ES" sz="4000" dirty="0">
                <a:solidFill>
                  <a:srgbClr val="FFC000"/>
                </a:solidFill>
              </a:rPr>
              <a:t>Objeción de conciencia es un testimonio pacífico y apolítico por el cual un médico puede no ejecutar un acto reglamentariamente permitido, sin que ello signifique el rechazo de la persona y el abandono del paciente</a:t>
            </a:r>
            <a:r>
              <a:rPr lang="es-ES" sz="3500" dirty="0"/>
              <a:t>.</a:t>
            </a:r>
            <a:br>
              <a:rPr lang="es-ES" sz="3500" dirty="0"/>
            </a:br>
            <a:r>
              <a:rPr lang="es-ES" sz="3500" dirty="0"/>
              <a:t/>
            </a:r>
            <a:br>
              <a:rPr lang="es-ES" sz="3500" dirty="0"/>
            </a:br>
            <a:r>
              <a:rPr lang="es-ES" sz="3500" dirty="0" smtClean="0"/>
              <a:t>	En </a:t>
            </a:r>
            <a:r>
              <a:rPr lang="es-ES" sz="3500" dirty="0"/>
              <a:t>tal sentido, </a:t>
            </a:r>
            <a:r>
              <a:rPr lang="es-ES" sz="3500" b="1" dirty="0">
                <a:solidFill>
                  <a:srgbClr val="FFC000"/>
                </a:solidFill>
              </a:rPr>
              <a:t>la Academia Nacional de Medicina </a:t>
            </a:r>
            <a:r>
              <a:rPr lang="es-ES" sz="3500" b="1" dirty="0"/>
              <a:t>aboga por el derecho de los médicos a actuar en el ejercicio de la profesión con total libertad de conciencia acorde con la ética y conocimientos científicos.</a:t>
            </a:r>
            <a:br>
              <a:rPr lang="es-ES" sz="3500" b="1" dirty="0"/>
            </a:br>
            <a:endParaRPr lang="es-ES" sz="3500" b="1" dirty="0" smtClean="0"/>
          </a:p>
          <a:p>
            <a:pPr marL="0" indent="0">
              <a:buNone/>
            </a:pPr>
            <a:r>
              <a:rPr lang="es-ES" sz="3500" dirty="0"/>
              <a:t>    </a:t>
            </a:r>
            <a:br>
              <a:rPr lang="es-ES" sz="3500" dirty="0"/>
            </a:br>
            <a:r>
              <a:rPr lang="es-ES" sz="4500" dirty="0"/>
              <a:t>Declaración</a:t>
            </a:r>
            <a:r>
              <a:rPr lang="es-ES" sz="4500" dirty="0">
                <a:solidFill>
                  <a:srgbClr val="FFC000"/>
                </a:solidFill>
              </a:rPr>
              <a:t>. </a:t>
            </a:r>
            <a:r>
              <a:rPr lang="es-ES" sz="4500" b="1" u="sng" dirty="0">
                <a:solidFill>
                  <a:srgbClr val="FFC000"/>
                </a:solidFill>
              </a:rPr>
              <a:t>Aprobada por el Plenario Académico en su sesión del 28 de septiembre de 2000</a:t>
            </a:r>
            <a:r>
              <a:rPr lang="es-ES" sz="4500" dirty="0">
                <a:solidFill>
                  <a:srgbClr val="FFC000"/>
                </a:solidFill>
              </a:rPr>
              <a:t>    </a:t>
            </a:r>
            <a:endParaRPr lang="es-AR" sz="4500" dirty="0">
              <a:solidFill>
                <a:srgbClr val="FFC000"/>
              </a:solidFill>
            </a:endParaRPr>
          </a:p>
          <a:p>
            <a:pPr marL="0" indent="0">
              <a:buNone/>
            </a:pPr>
            <a:r>
              <a:rPr lang="es-ES" sz="4500" dirty="0"/>
              <a:t> </a:t>
            </a:r>
            <a:endParaRPr lang="es-AR" sz="4500" dirty="0"/>
          </a:p>
          <a:p>
            <a:endParaRPr lang="es-AR" dirty="0"/>
          </a:p>
        </p:txBody>
      </p:sp>
      <p:sp>
        <p:nvSpPr>
          <p:cNvPr id="4" name="3 Flecha derecha"/>
          <p:cNvSpPr/>
          <p:nvPr/>
        </p:nvSpPr>
        <p:spPr>
          <a:xfrm>
            <a:off x="251520" y="5583386"/>
            <a:ext cx="648072"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xmlns="" val="2553530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lstStyle/>
          <a:p>
            <a:pPr marL="0" indent="0">
              <a:buNone/>
            </a:pPr>
            <a:endParaRPr lang="es-AR" dirty="0" smtClean="0"/>
          </a:p>
          <a:p>
            <a:pPr marL="0" indent="0">
              <a:buNone/>
            </a:pPr>
            <a:endParaRPr lang="es-AR" dirty="0"/>
          </a:p>
          <a:p>
            <a:pPr marL="0" indent="0">
              <a:buNone/>
            </a:pPr>
            <a:r>
              <a:rPr lang="es-AR" i="1" dirty="0" smtClean="0">
                <a:solidFill>
                  <a:srgbClr val="FFFF00"/>
                </a:solidFill>
              </a:rPr>
              <a:t>Algunas cuestiones interesantes cuando ya tenemos “otorgado”  el derecho de la mujer al aborto…</a:t>
            </a:r>
          </a:p>
          <a:p>
            <a:pPr marL="0" indent="0">
              <a:buNone/>
            </a:pPr>
            <a:endParaRPr lang="es-AR" i="1" dirty="0"/>
          </a:p>
          <a:p>
            <a:pPr marL="0" indent="0">
              <a:buNone/>
            </a:pPr>
            <a:r>
              <a:rPr lang="es-AR" i="1" dirty="0" smtClean="0"/>
              <a:t>		1- No Institucional-Institucional</a:t>
            </a:r>
            <a:endParaRPr lang="es-AR" i="1" dirty="0"/>
          </a:p>
          <a:p>
            <a:pPr marL="0" indent="0">
              <a:buNone/>
            </a:pPr>
            <a:endParaRPr lang="es-AR" i="1" dirty="0"/>
          </a:p>
          <a:p>
            <a:pPr marL="0" indent="0">
              <a:buNone/>
            </a:pPr>
            <a:r>
              <a:rPr lang="es-AR" i="1" dirty="0" smtClean="0"/>
              <a:t>		2- 20 o 22, ahora 14 semanas cual es la </a:t>
            </a:r>
          </a:p>
          <a:p>
            <a:pPr marL="0" indent="0">
              <a:buNone/>
            </a:pPr>
            <a:r>
              <a:rPr lang="es-AR" i="1" dirty="0"/>
              <a:t> </a:t>
            </a:r>
            <a:r>
              <a:rPr lang="es-AR" i="1" dirty="0" smtClean="0"/>
              <a:t>                                                                      diferencia?</a:t>
            </a:r>
          </a:p>
          <a:p>
            <a:pPr marL="0" indent="0">
              <a:buNone/>
            </a:pPr>
            <a:endParaRPr lang="es-AR" i="1" dirty="0"/>
          </a:p>
          <a:p>
            <a:pPr marL="0" indent="0">
              <a:buNone/>
            </a:pPr>
            <a:r>
              <a:rPr lang="es-AR" i="1" dirty="0" smtClean="0"/>
              <a:t>                     3- 14 años de edad ???</a:t>
            </a:r>
            <a:endParaRPr lang="es-AR" i="1" dirty="0"/>
          </a:p>
        </p:txBody>
      </p:sp>
    </p:spTree>
    <p:extLst>
      <p:ext uri="{BB962C8B-B14F-4D97-AF65-F5344CB8AC3E}">
        <p14:creationId xmlns:p14="http://schemas.microsoft.com/office/powerpoint/2010/main" xmlns="" val="809429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4" name="3 Marcador de contenido" descr="C:\Users\user\AppData\Local\Microsoft\Windows\INetCache\Content.Outlook\1I9C11S0\2018-03-10-PHOTO-00000039 (3).jpg"/>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260648"/>
            <a:ext cx="7704856" cy="6480720"/>
          </a:xfrm>
          <a:prstGeom prst="rect">
            <a:avLst/>
          </a:prstGeom>
          <a:noFill/>
          <a:ln>
            <a:noFill/>
          </a:ln>
        </p:spPr>
      </p:pic>
      <p:sp>
        <p:nvSpPr>
          <p:cNvPr id="3" name="2 CuadroTexto"/>
          <p:cNvSpPr txBox="1"/>
          <p:nvPr/>
        </p:nvSpPr>
        <p:spPr>
          <a:xfrm>
            <a:off x="683569" y="5445224"/>
            <a:ext cx="7560840" cy="1080120"/>
          </a:xfrm>
          <a:prstGeom prst="rect">
            <a:avLst/>
          </a:prstGeom>
          <a:solidFill>
            <a:schemeClr val="accent6">
              <a:lumMod val="50000"/>
            </a:schemeClr>
          </a:solidFill>
        </p:spPr>
        <p:txBody>
          <a:bodyPr wrap="square" rtlCol="0">
            <a:spAutoFit/>
          </a:bodyPr>
          <a:lstStyle/>
          <a:p>
            <a:endParaRPr lang="es-AR" dirty="0"/>
          </a:p>
        </p:txBody>
      </p:sp>
    </p:spTree>
    <p:extLst>
      <p:ext uri="{BB962C8B-B14F-4D97-AF65-F5344CB8AC3E}">
        <p14:creationId xmlns:p14="http://schemas.microsoft.com/office/powerpoint/2010/main" xmlns="" val="3767591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AR" dirty="0"/>
          </a:p>
        </p:txBody>
      </p:sp>
      <p:sp>
        <p:nvSpPr>
          <p:cNvPr id="5" name="1 Título"/>
          <p:cNvSpPr>
            <a:spLocks noGrp="1"/>
          </p:cNvSpPr>
          <p:nvPr>
            <p:ph type="ctrTitle"/>
          </p:nvPr>
        </p:nvSpPr>
        <p:spPr/>
        <p:txBody>
          <a:bodyPr>
            <a:normAutofit fontScale="90000"/>
          </a:bodyPr>
          <a:lstStyle/>
          <a:p>
            <a:r>
              <a:rPr lang="es-AR" sz="6700" b="1" dirty="0" smtClean="0">
                <a:solidFill>
                  <a:srgbClr val="FFFF00"/>
                </a:solidFill>
              </a:rPr>
              <a:t>Protocolo</a:t>
            </a:r>
            <a:r>
              <a:rPr lang="es-AR" sz="6700" b="1" dirty="0">
                <a:solidFill>
                  <a:srgbClr val="FFFF00"/>
                </a:solidFill>
              </a:rPr>
              <a:t> </a:t>
            </a:r>
            <a:r>
              <a:rPr lang="es-AR" b="1" dirty="0" smtClean="0"/>
              <a:t/>
            </a:r>
            <a:br>
              <a:rPr lang="es-AR" b="1" dirty="0" smtClean="0"/>
            </a:br>
            <a:r>
              <a:rPr lang="es-AR" b="1" dirty="0"/>
              <a:t/>
            </a:r>
            <a:br>
              <a:rPr lang="es-AR" b="1" dirty="0"/>
            </a:br>
            <a:r>
              <a:rPr lang="es-AR" i="1" dirty="0" smtClean="0">
                <a:solidFill>
                  <a:srgbClr val="FFFF00"/>
                </a:solidFill>
              </a:rPr>
              <a:t>“</a:t>
            </a:r>
            <a:r>
              <a:rPr lang="es-AR" i="1" dirty="0">
                <a:solidFill>
                  <a:srgbClr val="FFFF00"/>
                </a:solidFill>
              </a:rPr>
              <a:t>Para la atención integral de las personas con derecho a la </a:t>
            </a:r>
            <a:r>
              <a:rPr lang="es-AR" i="1" dirty="0"/>
              <a:t>interrupción</a:t>
            </a:r>
            <a:r>
              <a:rPr lang="es-AR" i="1" dirty="0">
                <a:solidFill>
                  <a:srgbClr val="FFFF00"/>
                </a:solidFill>
              </a:rPr>
              <a:t> legal del embarazo</a:t>
            </a:r>
            <a:r>
              <a:rPr lang="es-AR" dirty="0" smtClean="0">
                <a:solidFill>
                  <a:srgbClr val="FFFF00"/>
                </a:solidFill>
              </a:rPr>
              <a:t>”.</a:t>
            </a:r>
            <a:endParaRPr lang="es-AR" dirty="0">
              <a:solidFill>
                <a:srgbClr val="FFFF00"/>
              </a:solidFill>
            </a:endParaRPr>
          </a:p>
        </p:txBody>
      </p:sp>
      <p:sp>
        <p:nvSpPr>
          <p:cNvPr id="2" name="1 Elipse"/>
          <p:cNvSpPr/>
          <p:nvPr/>
        </p:nvSpPr>
        <p:spPr>
          <a:xfrm>
            <a:off x="4860032" y="2780928"/>
            <a:ext cx="180020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6 Elipse"/>
          <p:cNvSpPr/>
          <p:nvPr/>
        </p:nvSpPr>
        <p:spPr>
          <a:xfrm>
            <a:off x="4572000" y="3356992"/>
            <a:ext cx="1872208" cy="64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12 Elipse"/>
          <p:cNvSpPr/>
          <p:nvPr/>
        </p:nvSpPr>
        <p:spPr>
          <a:xfrm>
            <a:off x="3635896" y="4005063"/>
            <a:ext cx="1296144" cy="6368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6" name="5 Conector recto de flecha"/>
          <p:cNvCxnSpPr/>
          <p:nvPr/>
        </p:nvCxnSpPr>
        <p:spPr>
          <a:xfrm flipV="1">
            <a:off x="899592" y="4509120"/>
            <a:ext cx="1152128" cy="7920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70562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endParaRPr lang="es-AR" dirty="0"/>
          </a:p>
        </p:txBody>
      </p:sp>
      <p:pic>
        <p:nvPicPr>
          <p:cNvPr id="1026" name="Picture 2" descr="Rostro de feto de 22 semanas [Haga clic para la siguiente image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929" y="3428999"/>
            <a:ext cx="4676775" cy="34290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Buscando privacidad [Haga clic para la siguiente image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75384" y="3428999"/>
            <a:ext cx="4676775" cy="34290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Ojo derecho ligeramente abierto [Haga clic para la siguiente image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13" y="29764"/>
            <a:ext cx="4676775" cy="34290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En reposo [Haga clic para la siguiente image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67225" y="0"/>
            <a:ext cx="4676775" cy="3429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68438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PLANNED PARENTHOOD</a:t>
            </a:r>
            <a:endParaRPr lang="es-A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0" y="1843881"/>
            <a:ext cx="6096000" cy="403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28714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lstStyle/>
          <a:p>
            <a:pPr marL="0" indent="0">
              <a:buNone/>
            </a:pPr>
            <a:endParaRPr lang="es-AR" b="1" dirty="0" smtClean="0"/>
          </a:p>
          <a:p>
            <a:pPr marL="0" indent="0">
              <a:buNone/>
            </a:pPr>
            <a:r>
              <a:rPr lang="es-AR" b="1" dirty="0"/>
              <a:t>	</a:t>
            </a:r>
            <a:endParaRPr lang="es-AR" dirty="0" smtClean="0">
              <a:solidFill>
                <a:srgbClr val="FFFF00"/>
              </a:solidFill>
            </a:endParaRPr>
          </a:p>
          <a:p>
            <a:pPr marL="0" indent="0">
              <a:buNone/>
            </a:pPr>
            <a:r>
              <a:rPr lang="es-AR" sz="4800" i="1" dirty="0" smtClean="0">
                <a:solidFill>
                  <a:srgbClr val="FFFF00"/>
                </a:solidFill>
              </a:rPr>
              <a:t>“…después de los 60-70 años una persona debe convertirse de inteligente, que puede ser,  en sabio, porque sino siente que ha perdido gran parte de su vida…”</a:t>
            </a:r>
          </a:p>
          <a:p>
            <a:pPr marL="0" indent="0">
              <a:buNone/>
            </a:pPr>
            <a:endParaRPr lang="es-AR" sz="4800" b="1" i="1" dirty="0" smtClean="0"/>
          </a:p>
        </p:txBody>
      </p:sp>
      <p:sp>
        <p:nvSpPr>
          <p:cNvPr id="4" name="3 Elipse"/>
          <p:cNvSpPr/>
          <p:nvPr/>
        </p:nvSpPr>
        <p:spPr>
          <a:xfrm>
            <a:off x="0" y="2780928"/>
            <a:ext cx="284380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Elipse"/>
          <p:cNvSpPr/>
          <p:nvPr/>
        </p:nvSpPr>
        <p:spPr>
          <a:xfrm>
            <a:off x="6732240" y="2823096"/>
            <a:ext cx="241176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7" name="6 Conector recto de flecha"/>
          <p:cNvCxnSpPr/>
          <p:nvPr/>
        </p:nvCxnSpPr>
        <p:spPr>
          <a:xfrm>
            <a:off x="1421904" y="2132856"/>
            <a:ext cx="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7964978" y="2132856"/>
            <a:ext cx="0"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6541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lstStyle/>
          <a:p>
            <a:pPr marL="0" indent="0">
              <a:buNone/>
            </a:pPr>
            <a:endParaRPr lang="es-AR" b="1" i="1" dirty="0" smtClean="0"/>
          </a:p>
          <a:p>
            <a:pPr marL="0" indent="0">
              <a:buNone/>
            </a:pPr>
            <a:endParaRPr lang="es-AR" b="1" i="1" dirty="0"/>
          </a:p>
          <a:p>
            <a:pPr marL="0" indent="0">
              <a:buNone/>
            </a:pPr>
            <a:endParaRPr lang="es-AR" b="1" i="1" dirty="0" smtClean="0"/>
          </a:p>
          <a:p>
            <a:pPr marL="0" indent="0">
              <a:buNone/>
            </a:pPr>
            <a:r>
              <a:rPr lang="es-AR" sz="3600" i="1" dirty="0" smtClean="0">
                <a:cs typeface="Times New Roman" panose="02020603050405020304" pitchFamily="18" charset="0"/>
              </a:rPr>
              <a:t>“…</a:t>
            </a:r>
            <a:r>
              <a:rPr lang="es-AR" sz="3600" i="1" dirty="0">
                <a:cs typeface="Times New Roman" panose="02020603050405020304" pitchFamily="18" charset="0"/>
              </a:rPr>
              <a:t>nos convertimos de </a:t>
            </a:r>
            <a:r>
              <a:rPr lang="es-AR" sz="3600" b="1" i="1" dirty="0">
                <a:solidFill>
                  <a:srgbClr val="FFFF00"/>
                </a:solidFill>
                <a:cs typeface="Times New Roman" panose="02020603050405020304" pitchFamily="18" charset="0"/>
              </a:rPr>
              <a:t>Inteligentes</a:t>
            </a:r>
            <a:r>
              <a:rPr lang="es-AR" sz="3600" i="1" dirty="0">
                <a:cs typeface="Times New Roman" panose="02020603050405020304" pitchFamily="18" charset="0"/>
              </a:rPr>
              <a:t> </a:t>
            </a:r>
            <a:r>
              <a:rPr lang="es-AR" sz="3600" i="1" dirty="0" smtClean="0">
                <a:cs typeface="Times New Roman" panose="02020603050405020304" pitchFamily="18" charset="0"/>
              </a:rPr>
              <a:t>en </a:t>
            </a:r>
            <a:r>
              <a:rPr lang="es-AR" sz="3600" b="1" i="1" dirty="0" smtClean="0">
                <a:solidFill>
                  <a:srgbClr val="FFFF00"/>
                </a:solidFill>
                <a:cs typeface="Times New Roman" panose="02020603050405020304" pitchFamily="18" charset="0"/>
              </a:rPr>
              <a:t>Sabios </a:t>
            </a:r>
            <a:r>
              <a:rPr lang="es-AR" sz="3600" i="1" dirty="0">
                <a:cs typeface="Times New Roman" panose="02020603050405020304" pitchFamily="18" charset="0"/>
              </a:rPr>
              <a:t>cuando </a:t>
            </a:r>
            <a:r>
              <a:rPr lang="es-AR" sz="3600" i="1" dirty="0" smtClean="0">
                <a:cs typeface="Times New Roman" panose="02020603050405020304" pitchFamily="18" charset="0"/>
              </a:rPr>
              <a:t>dejamos de pensar </a:t>
            </a:r>
            <a:r>
              <a:rPr lang="es-AR" sz="3600" i="1" dirty="0">
                <a:cs typeface="Times New Roman" panose="02020603050405020304" pitchFamily="18" charset="0"/>
              </a:rPr>
              <a:t>más que en uno mismo; </a:t>
            </a:r>
            <a:r>
              <a:rPr lang="es-AR" sz="3600" b="1" i="1" dirty="0" smtClean="0">
                <a:solidFill>
                  <a:srgbClr val="FFFF00"/>
                </a:solidFill>
                <a:cs typeface="Times New Roman" panose="02020603050405020304" pitchFamily="18" charset="0"/>
              </a:rPr>
              <a:t>en el otro</a:t>
            </a:r>
            <a:r>
              <a:rPr lang="es-AR" sz="3600" i="1" dirty="0" smtClean="0">
                <a:cs typeface="Times New Roman" panose="02020603050405020304" pitchFamily="18" charset="0"/>
              </a:rPr>
              <a:t>…” </a:t>
            </a:r>
            <a:endParaRPr lang="es-AR" sz="3600" dirty="0">
              <a:cs typeface="Times New Roman" panose="02020603050405020304" pitchFamily="18" charset="0"/>
            </a:endParaRPr>
          </a:p>
          <a:p>
            <a:pPr marL="0" indent="0">
              <a:buNone/>
            </a:pPr>
            <a:endParaRPr lang="es-AR" sz="3600" b="1" i="1" dirty="0">
              <a:cs typeface="Times New Roman" panose="02020603050405020304" pitchFamily="18" charset="0"/>
            </a:endParaRPr>
          </a:p>
          <a:p>
            <a:pPr marL="0" indent="0">
              <a:buNone/>
            </a:pPr>
            <a:endParaRPr lang="es-AR" b="1" i="1" dirty="0"/>
          </a:p>
          <a:p>
            <a:pPr marL="0" indent="0">
              <a:buNone/>
            </a:pPr>
            <a:r>
              <a:rPr lang="es-AR" sz="2800" b="1" i="1" dirty="0" smtClean="0">
                <a:solidFill>
                  <a:srgbClr val="FFFF00"/>
                </a:solidFill>
              </a:rPr>
              <a:t>      en </a:t>
            </a:r>
            <a:r>
              <a:rPr lang="es-AR" sz="2800" b="1" i="1" dirty="0">
                <a:solidFill>
                  <a:srgbClr val="FFFF00"/>
                </a:solidFill>
              </a:rPr>
              <a:t>este caso un bebe que </a:t>
            </a:r>
            <a:r>
              <a:rPr lang="es-AR" sz="2800" b="1" i="1" dirty="0" smtClean="0">
                <a:solidFill>
                  <a:srgbClr val="FFFF00"/>
                </a:solidFill>
              </a:rPr>
              <a:t>vive en la barriga de su mama…</a:t>
            </a:r>
            <a:endParaRPr lang="es-AR" sz="2800" dirty="0">
              <a:solidFill>
                <a:srgbClr val="FFFF00"/>
              </a:solidFill>
            </a:endParaRPr>
          </a:p>
          <a:p>
            <a:endParaRPr lang="es-AR" dirty="0">
              <a:solidFill>
                <a:srgbClr val="FFFF00"/>
              </a:solidFill>
            </a:endParaRPr>
          </a:p>
          <a:p>
            <a:endParaRPr lang="es-AR" dirty="0"/>
          </a:p>
        </p:txBody>
      </p:sp>
      <p:sp>
        <p:nvSpPr>
          <p:cNvPr id="4" name="3 Elipse"/>
          <p:cNvSpPr/>
          <p:nvPr/>
        </p:nvSpPr>
        <p:spPr>
          <a:xfrm>
            <a:off x="251520" y="4725144"/>
            <a:ext cx="885698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6" name="5 Conector recto de flecha"/>
          <p:cNvCxnSpPr/>
          <p:nvPr/>
        </p:nvCxnSpPr>
        <p:spPr>
          <a:xfrm flipV="1">
            <a:off x="1403648" y="5445224"/>
            <a:ext cx="792088" cy="86409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28602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340768"/>
            <a:ext cx="9144000" cy="1470025"/>
          </a:xfrm>
        </p:spPr>
        <p:txBody>
          <a:bodyPr>
            <a:normAutofit/>
          </a:bodyPr>
          <a:lstStyle/>
          <a:p>
            <a:r>
              <a:rPr lang="es-AR" i="1" dirty="0" smtClean="0">
                <a:solidFill>
                  <a:srgbClr val="FFFF00"/>
                </a:solidFill>
              </a:rPr>
              <a:t>EL ABORTO DESDE EL MEDICO QUE TRABAJA EN EL HOSPITAL PUBLICO</a:t>
            </a:r>
            <a:endParaRPr lang="es-AR" i="1" dirty="0">
              <a:solidFill>
                <a:srgbClr val="FFFF00"/>
              </a:solidFill>
            </a:endParaRPr>
          </a:p>
        </p:txBody>
      </p:sp>
      <p:sp>
        <p:nvSpPr>
          <p:cNvPr id="3" name="2 Subtítulo"/>
          <p:cNvSpPr>
            <a:spLocks noGrp="1"/>
          </p:cNvSpPr>
          <p:nvPr>
            <p:ph type="subTitle" idx="1"/>
          </p:nvPr>
        </p:nvSpPr>
        <p:spPr>
          <a:xfrm>
            <a:off x="1331640" y="4509120"/>
            <a:ext cx="9144000" cy="1752600"/>
          </a:xfrm>
        </p:spPr>
        <p:txBody>
          <a:bodyPr>
            <a:normAutofit fontScale="92500" lnSpcReduction="10000"/>
          </a:bodyPr>
          <a:lstStyle/>
          <a:p>
            <a:r>
              <a:rPr lang="es-AR" sz="1800" dirty="0" smtClean="0">
                <a:solidFill>
                  <a:srgbClr val="FFC000"/>
                </a:solidFill>
              </a:rPr>
              <a:t>Dr. Antonio C. Catalan Pellet</a:t>
            </a:r>
          </a:p>
          <a:p>
            <a:r>
              <a:rPr lang="es-AR" sz="1800" dirty="0" smtClean="0">
                <a:solidFill>
                  <a:srgbClr val="FFC000"/>
                </a:solidFill>
              </a:rPr>
              <a:t>Medico Consultor del Servicio de Reumatologia </a:t>
            </a:r>
          </a:p>
          <a:p>
            <a:r>
              <a:rPr lang="es-AR" sz="1800" dirty="0" smtClean="0">
                <a:solidFill>
                  <a:srgbClr val="FFC000"/>
                </a:solidFill>
              </a:rPr>
              <a:t>Hospital Rivadavia – CABA</a:t>
            </a:r>
          </a:p>
          <a:p>
            <a:r>
              <a:rPr lang="es-AR" sz="1800" dirty="0" smtClean="0">
                <a:solidFill>
                  <a:srgbClr val="FFC000"/>
                </a:solidFill>
              </a:rPr>
              <a:t>Director de la Carrera de Especialistas UNBA</a:t>
            </a:r>
          </a:p>
          <a:p>
            <a:r>
              <a:rPr lang="es-AR" sz="1800" dirty="0" smtClean="0">
                <a:solidFill>
                  <a:srgbClr val="FFC000"/>
                </a:solidFill>
              </a:rPr>
              <a:t>Fundador del Comité de Bioética del Hospital Rivadavia</a:t>
            </a:r>
          </a:p>
          <a:p>
            <a:r>
              <a:rPr lang="es-AR" sz="1800" dirty="0" smtClean="0">
                <a:solidFill>
                  <a:srgbClr val="FFC000"/>
                </a:solidFill>
              </a:rPr>
              <a:t>acapellet@gmail.com</a:t>
            </a:r>
            <a:endParaRPr lang="es-AR" sz="1800" dirty="0">
              <a:solidFill>
                <a:srgbClr val="FFC000"/>
              </a:solidFill>
            </a:endParaRPr>
          </a:p>
        </p:txBody>
      </p:sp>
    </p:spTree>
    <p:extLst>
      <p:ext uri="{BB962C8B-B14F-4D97-AF65-F5344CB8AC3E}">
        <p14:creationId xmlns:p14="http://schemas.microsoft.com/office/powerpoint/2010/main" xmlns="" val="12658948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Temas a tratar</a:t>
            </a:r>
            <a:endParaRPr lang="es-AR" dirty="0"/>
          </a:p>
        </p:txBody>
      </p:sp>
      <p:sp>
        <p:nvSpPr>
          <p:cNvPr id="3" name="2 Marcador de contenido"/>
          <p:cNvSpPr>
            <a:spLocks noGrp="1"/>
          </p:cNvSpPr>
          <p:nvPr>
            <p:ph idx="1"/>
          </p:nvPr>
        </p:nvSpPr>
        <p:spPr>
          <a:xfrm>
            <a:off x="467544" y="1988840"/>
            <a:ext cx="8229600" cy="4525963"/>
          </a:xfrm>
        </p:spPr>
        <p:txBody>
          <a:bodyPr/>
          <a:lstStyle/>
          <a:p>
            <a:pPr lvl="0"/>
            <a:r>
              <a:rPr lang="es-AR" b="1" dirty="0">
                <a:solidFill>
                  <a:srgbClr val="FFFF00"/>
                </a:solidFill>
                <a:latin typeface="Times New Roman" panose="02020603050405020304" pitchFamily="18" charset="0"/>
                <a:cs typeface="Times New Roman" panose="02020603050405020304" pitchFamily="18" charset="0"/>
              </a:rPr>
              <a:t>IGNORANCIA</a:t>
            </a:r>
            <a:endParaRPr lang="es-AR" dirty="0">
              <a:solidFill>
                <a:srgbClr val="FFFF00"/>
              </a:solidFill>
              <a:latin typeface="Times New Roman" panose="02020603050405020304" pitchFamily="18" charset="0"/>
              <a:cs typeface="Times New Roman" panose="02020603050405020304" pitchFamily="18" charset="0"/>
            </a:endParaRPr>
          </a:p>
          <a:p>
            <a:pPr lvl="0"/>
            <a:endParaRPr lang="es-AR" b="1" dirty="0" smtClean="0">
              <a:solidFill>
                <a:srgbClr val="FFFF00"/>
              </a:solidFill>
              <a:latin typeface="Times New Roman" panose="02020603050405020304" pitchFamily="18" charset="0"/>
              <a:cs typeface="Times New Roman" panose="02020603050405020304" pitchFamily="18" charset="0"/>
            </a:endParaRPr>
          </a:p>
          <a:p>
            <a:pPr lvl="0"/>
            <a:r>
              <a:rPr lang="es-AR" b="1" dirty="0" smtClean="0">
                <a:solidFill>
                  <a:srgbClr val="FFFF00"/>
                </a:solidFill>
                <a:latin typeface="Times New Roman" panose="02020603050405020304" pitchFamily="18" charset="0"/>
                <a:cs typeface="Times New Roman" panose="02020603050405020304" pitchFamily="18" charset="0"/>
              </a:rPr>
              <a:t>QUIEN </a:t>
            </a:r>
            <a:r>
              <a:rPr lang="es-AR" b="1" dirty="0">
                <a:solidFill>
                  <a:srgbClr val="FFFF00"/>
                </a:solidFill>
                <a:latin typeface="Times New Roman" panose="02020603050405020304" pitchFamily="18" charset="0"/>
                <a:cs typeface="Times New Roman" panose="02020603050405020304" pitchFamily="18" charset="0"/>
              </a:rPr>
              <a:t>LO HACE?</a:t>
            </a:r>
            <a:endParaRPr lang="es-AR" dirty="0">
              <a:solidFill>
                <a:srgbClr val="FFFF00"/>
              </a:solidFill>
              <a:latin typeface="Times New Roman" panose="02020603050405020304" pitchFamily="18" charset="0"/>
              <a:cs typeface="Times New Roman" panose="02020603050405020304" pitchFamily="18" charset="0"/>
            </a:endParaRPr>
          </a:p>
          <a:p>
            <a:endParaRPr lang="es-AR" dirty="0"/>
          </a:p>
        </p:txBody>
      </p:sp>
    </p:spTree>
    <p:extLst>
      <p:ext uri="{BB962C8B-B14F-4D97-AF65-F5344CB8AC3E}">
        <p14:creationId xmlns:p14="http://schemas.microsoft.com/office/powerpoint/2010/main" xmlns="" val="8575114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endParaRPr lang="es-AR" b="1" dirty="0" smtClean="0">
              <a:solidFill>
                <a:srgbClr val="FFFF00"/>
              </a:solidFill>
              <a:latin typeface="Times New Roman" panose="02020603050405020304" pitchFamily="18" charset="0"/>
              <a:cs typeface="Times New Roman" panose="02020603050405020304" pitchFamily="18" charset="0"/>
            </a:endParaRPr>
          </a:p>
          <a:p>
            <a:r>
              <a:rPr lang="es-AR" b="1" dirty="0" smtClean="0">
                <a:solidFill>
                  <a:srgbClr val="FFFF00"/>
                </a:solidFill>
                <a:latin typeface="Times New Roman" panose="02020603050405020304" pitchFamily="18" charset="0"/>
                <a:cs typeface="Times New Roman" panose="02020603050405020304" pitchFamily="18" charset="0"/>
              </a:rPr>
              <a:t>IGNORANCIA</a:t>
            </a:r>
            <a:endParaRPr lang="es-AR"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10209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normAutofit/>
          </a:bodyPr>
          <a:lstStyle/>
          <a:p>
            <a:endParaRPr lang="es-AR" dirty="0" smtClean="0"/>
          </a:p>
          <a:p>
            <a:r>
              <a:rPr lang="es-AR" dirty="0" smtClean="0">
                <a:solidFill>
                  <a:srgbClr val="FFFF00"/>
                </a:solidFill>
              </a:rPr>
              <a:t>No </a:t>
            </a:r>
            <a:r>
              <a:rPr lang="es-AR" dirty="0">
                <a:solidFill>
                  <a:srgbClr val="FFFF00"/>
                </a:solidFill>
              </a:rPr>
              <a:t>somos un País de Estadísticas </a:t>
            </a:r>
            <a:endParaRPr lang="es-AR" dirty="0" smtClean="0">
              <a:solidFill>
                <a:srgbClr val="FFFF00"/>
              </a:solidFill>
            </a:endParaRPr>
          </a:p>
          <a:p>
            <a:endParaRPr lang="es-AR" dirty="0">
              <a:solidFill>
                <a:srgbClr val="FFFF00"/>
              </a:solidFill>
            </a:endParaRPr>
          </a:p>
          <a:p>
            <a:r>
              <a:rPr lang="es-AR" dirty="0">
                <a:solidFill>
                  <a:srgbClr val="FFFF00"/>
                </a:solidFill>
              </a:rPr>
              <a:t>Los datos que </a:t>
            </a:r>
            <a:r>
              <a:rPr lang="es-AR" dirty="0" smtClean="0">
                <a:solidFill>
                  <a:srgbClr val="FFFF00"/>
                </a:solidFill>
              </a:rPr>
              <a:t>tenemos oficialmente no </a:t>
            </a:r>
            <a:r>
              <a:rPr lang="es-AR" dirty="0">
                <a:solidFill>
                  <a:srgbClr val="FFFF00"/>
                </a:solidFill>
              </a:rPr>
              <a:t>coinciden entre </a:t>
            </a:r>
            <a:r>
              <a:rPr lang="es-AR" dirty="0" smtClean="0">
                <a:solidFill>
                  <a:srgbClr val="FFFF00"/>
                </a:solidFill>
              </a:rPr>
              <a:t>sí con las que nos informa la prensa escrita.</a:t>
            </a:r>
          </a:p>
          <a:p>
            <a:endParaRPr lang="es-AR" dirty="0" smtClean="0">
              <a:solidFill>
                <a:srgbClr val="FFFF00"/>
              </a:solidFill>
            </a:endParaRPr>
          </a:p>
          <a:p>
            <a:r>
              <a:rPr lang="es-AR" dirty="0" smtClean="0">
                <a:solidFill>
                  <a:srgbClr val="FFFF00"/>
                </a:solidFill>
              </a:rPr>
              <a:t>La </a:t>
            </a:r>
            <a:r>
              <a:rPr lang="es-AR" dirty="0">
                <a:solidFill>
                  <a:srgbClr val="FFFF00"/>
                </a:solidFill>
              </a:rPr>
              <a:t>diferencia </a:t>
            </a:r>
            <a:r>
              <a:rPr lang="es-AR" dirty="0" smtClean="0">
                <a:solidFill>
                  <a:srgbClr val="FFFF00"/>
                </a:solidFill>
              </a:rPr>
              <a:t>es tal, que </a:t>
            </a:r>
            <a:r>
              <a:rPr lang="es-AR" dirty="0">
                <a:solidFill>
                  <a:srgbClr val="FFFF00"/>
                </a:solidFill>
              </a:rPr>
              <a:t>me da temor esta manipulación de datos. </a:t>
            </a:r>
            <a:endParaRPr lang="es-AR" dirty="0" smtClean="0">
              <a:solidFill>
                <a:srgbClr val="FFFF00"/>
              </a:solidFill>
            </a:endParaRPr>
          </a:p>
          <a:p>
            <a:endParaRPr lang="es-AR" dirty="0" smtClean="0">
              <a:solidFill>
                <a:srgbClr val="FFFF00"/>
              </a:solidFill>
            </a:endParaRPr>
          </a:p>
          <a:p>
            <a:r>
              <a:rPr lang="es-AR" i="1" dirty="0" smtClean="0">
                <a:solidFill>
                  <a:srgbClr val="FFFF00"/>
                </a:solidFill>
              </a:rPr>
              <a:t>…un </a:t>
            </a:r>
            <a:r>
              <a:rPr lang="es-AR" i="1" dirty="0">
                <a:solidFill>
                  <a:srgbClr val="FFFF00"/>
                </a:solidFill>
              </a:rPr>
              <a:t>ejemplo claro es lo que paso a transcribir </a:t>
            </a:r>
            <a:r>
              <a:rPr lang="es-AR" i="1" dirty="0" smtClean="0">
                <a:solidFill>
                  <a:srgbClr val="FFFF00"/>
                </a:solidFill>
              </a:rPr>
              <a:t>en estadísticas dadas </a:t>
            </a:r>
            <a:r>
              <a:rPr lang="es-AR" i="1" dirty="0">
                <a:solidFill>
                  <a:srgbClr val="FFFF00"/>
                </a:solidFill>
              </a:rPr>
              <a:t>oficialmente por el Ministerio de Salud de la Nacion en 2016</a:t>
            </a:r>
          </a:p>
          <a:p>
            <a:endParaRPr lang="es-AR" dirty="0"/>
          </a:p>
        </p:txBody>
      </p:sp>
      <p:sp>
        <p:nvSpPr>
          <p:cNvPr id="4" name="3 Elipse"/>
          <p:cNvSpPr/>
          <p:nvPr/>
        </p:nvSpPr>
        <p:spPr>
          <a:xfrm>
            <a:off x="323528" y="404664"/>
            <a:ext cx="568863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Elipse"/>
          <p:cNvSpPr/>
          <p:nvPr/>
        </p:nvSpPr>
        <p:spPr>
          <a:xfrm>
            <a:off x="6300192" y="1772816"/>
            <a:ext cx="25202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Elipse"/>
          <p:cNvSpPr/>
          <p:nvPr/>
        </p:nvSpPr>
        <p:spPr>
          <a:xfrm>
            <a:off x="4355976" y="3429000"/>
            <a:ext cx="320435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8" name="7 Conector recto de flecha"/>
          <p:cNvCxnSpPr/>
          <p:nvPr/>
        </p:nvCxnSpPr>
        <p:spPr>
          <a:xfrm>
            <a:off x="7560332" y="1196752"/>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5958154" y="2780928"/>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883338" y="17240"/>
            <a:ext cx="0" cy="3874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05564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4008968844"/>
              </p:ext>
            </p:extLst>
          </p:nvPr>
        </p:nvGraphicFramePr>
        <p:xfrm>
          <a:off x="457200" y="1268759"/>
          <a:ext cx="8229600" cy="3897346"/>
        </p:xfrm>
        <a:graphic>
          <a:graphicData uri="http://schemas.openxmlformats.org/drawingml/2006/table">
            <a:tbl>
              <a:tblPr firstRow="1" firstCol="1" bandRow="1">
                <a:tableStyleId>{5C22544A-7EE6-4342-B048-85BDC9FD1C3A}</a:tableStyleId>
              </a:tblPr>
              <a:tblGrid>
                <a:gridCol w="4114800"/>
                <a:gridCol w="4114800"/>
              </a:tblGrid>
              <a:tr h="669514">
                <a:tc gridSpan="2">
                  <a:txBody>
                    <a:bodyPr/>
                    <a:lstStyle/>
                    <a:p>
                      <a:pPr algn="ctr">
                        <a:lnSpc>
                          <a:spcPct val="115000"/>
                        </a:lnSpc>
                      </a:pPr>
                      <a:r>
                        <a:rPr lang="es-ES" sz="1100" dirty="0">
                          <a:effectLst/>
                        </a:rPr>
                        <a:t>Año 2016: Muertes maternas por aborto por provincia</a:t>
                      </a:r>
                      <a:endParaRPr lang="es-AR" sz="1100" dirty="0">
                        <a:effectLst/>
                        <a:latin typeface="Calibri"/>
                        <a:ea typeface="Calibri"/>
                        <a:cs typeface="Times New Roman"/>
                      </a:endParaRPr>
                    </a:p>
                  </a:txBody>
                  <a:tcPr marL="76200" marR="76200" marT="38100" marB="38100"/>
                </a:tc>
                <a:tc hMerge="1">
                  <a:txBody>
                    <a:bodyPr/>
                    <a:lstStyle/>
                    <a:p>
                      <a:endParaRPr lang="es-AR"/>
                    </a:p>
                  </a:txBody>
                  <a:tcPr/>
                </a:tc>
              </a:tr>
              <a:tr h="0">
                <a:tc>
                  <a:txBody>
                    <a:bodyPr/>
                    <a:lstStyle/>
                    <a:p>
                      <a:pPr>
                        <a:lnSpc>
                          <a:spcPct val="115000"/>
                        </a:lnSpc>
                      </a:pPr>
                      <a:r>
                        <a:rPr lang="es-ES" sz="1100" dirty="0">
                          <a:effectLst/>
                        </a:rPr>
                        <a:t>Ciudad de Buenos Aires: 3</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Buenos Aires: 17 (13 en el GBA)</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Catamarca: 3</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Córdoba: 1</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Corrientes: 0</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Chaco: 0</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Chubut: 0</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Entre Ríos: 1</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Formosa: 2</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Jujuy: 1</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La Pampa: 0</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La Rioja: 0</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Mendoza: 4</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Misiones: 0</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Neuquén: 0</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Río Negro: 0</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Salta: 5</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San Juan: 0</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San Luis: 0</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Santa Cruz: 0</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Santa Fe: 2</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Santiago del Estero: 0</a:t>
                      </a:r>
                      <a:endParaRPr lang="es-AR" sz="1100" dirty="0">
                        <a:effectLst/>
                        <a:latin typeface="Calibri"/>
                        <a:ea typeface="Calibri"/>
                        <a:cs typeface="Times New Roman"/>
                      </a:endParaRPr>
                    </a:p>
                  </a:txBody>
                  <a:tcPr marL="76200" marR="76200" marT="38100" marB="38100"/>
                </a:tc>
              </a:tr>
              <a:tr h="0">
                <a:tc>
                  <a:txBody>
                    <a:bodyPr/>
                    <a:lstStyle/>
                    <a:p>
                      <a:pPr>
                        <a:lnSpc>
                          <a:spcPct val="115000"/>
                        </a:lnSpc>
                      </a:pPr>
                      <a:r>
                        <a:rPr lang="es-ES" sz="1100" dirty="0">
                          <a:effectLst/>
                        </a:rPr>
                        <a:t>Tucumán: 3</a:t>
                      </a:r>
                      <a:endParaRPr lang="es-AR" sz="1100" dirty="0">
                        <a:effectLst/>
                        <a:latin typeface="Calibri"/>
                        <a:ea typeface="Calibri"/>
                        <a:cs typeface="Times New Roman"/>
                      </a:endParaRPr>
                    </a:p>
                  </a:txBody>
                  <a:tcPr marL="76200" marR="76200" marT="38100" marB="38100"/>
                </a:tc>
                <a:tc>
                  <a:txBody>
                    <a:bodyPr/>
                    <a:lstStyle/>
                    <a:p>
                      <a:pPr>
                        <a:lnSpc>
                          <a:spcPct val="115000"/>
                        </a:lnSpc>
                      </a:pPr>
                      <a:r>
                        <a:rPr lang="es-ES" sz="1100" dirty="0">
                          <a:effectLst/>
                        </a:rPr>
                        <a:t>Tierra del Fuego: 1</a:t>
                      </a:r>
                      <a:endParaRPr lang="es-AR" sz="1100" dirty="0">
                        <a:effectLst/>
                        <a:latin typeface="Calibri"/>
                        <a:ea typeface="Calibri"/>
                        <a:cs typeface="Times New Roman"/>
                      </a:endParaRPr>
                    </a:p>
                  </a:txBody>
                  <a:tcPr marL="76200" marR="76200" marT="38100" marB="38100"/>
                </a:tc>
              </a:tr>
            </a:tbl>
          </a:graphicData>
        </a:graphic>
      </p:graphicFrame>
    </p:spTree>
    <p:extLst>
      <p:ext uri="{BB962C8B-B14F-4D97-AF65-F5344CB8AC3E}">
        <p14:creationId xmlns:p14="http://schemas.microsoft.com/office/powerpoint/2010/main" xmlns="" val="4045997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822" y="0"/>
            <a:ext cx="9143177" cy="6858000"/>
          </a:xfrm>
        </p:spPr>
        <p:txBody>
          <a:bodyPr/>
          <a:lstStyle/>
          <a:p>
            <a:endParaRPr lang="es-ES" b="1" dirty="0" smtClean="0"/>
          </a:p>
          <a:p>
            <a:r>
              <a:rPr lang="es-ES" dirty="0" smtClean="0">
                <a:solidFill>
                  <a:srgbClr val="FFFF00"/>
                </a:solidFill>
              </a:rPr>
              <a:t>El </a:t>
            </a:r>
            <a:r>
              <a:rPr lang="es-ES" dirty="0">
                <a:solidFill>
                  <a:srgbClr val="FFFF00"/>
                </a:solidFill>
              </a:rPr>
              <a:t>Ministerio de Salud de la Nación publicó las cifras del 2016.</a:t>
            </a:r>
            <a:r>
              <a:rPr lang="es-AR" dirty="0">
                <a:solidFill>
                  <a:srgbClr val="FFFF00"/>
                </a:solidFill>
              </a:rPr>
              <a:t> </a:t>
            </a:r>
            <a:endParaRPr lang="es-AR" dirty="0" smtClean="0">
              <a:solidFill>
                <a:srgbClr val="FFFF00"/>
              </a:solidFill>
            </a:endParaRPr>
          </a:p>
          <a:p>
            <a:r>
              <a:rPr lang="es-AR" dirty="0" smtClean="0">
                <a:solidFill>
                  <a:srgbClr val="FFFF00"/>
                </a:solidFill>
              </a:rPr>
              <a:t>Las </a:t>
            </a:r>
            <a:r>
              <a:rPr lang="es-AR" dirty="0">
                <a:solidFill>
                  <a:srgbClr val="FFFF00"/>
                </a:solidFill>
              </a:rPr>
              <a:t>muertes maternas vinculadas a un aborto se redujeron en un 20 % y representan el 0,025 % del total de defunciones femeninas. </a:t>
            </a:r>
          </a:p>
          <a:p>
            <a:endParaRPr lang="es-ES" dirty="0" smtClean="0">
              <a:solidFill>
                <a:srgbClr val="FFFF00"/>
              </a:solidFill>
            </a:endParaRPr>
          </a:p>
          <a:p>
            <a:r>
              <a:rPr lang="es-ES" b="1" dirty="0" smtClean="0">
                <a:solidFill>
                  <a:srgbClr val="FFFF00"/>
                </a:solidFill>
              </a:rPr>
              <a:t>Total </a:t>
            </a:r>
            <a:r>
              <a:rPr lang="es-ES" b="1" dirty="0">
                <a:solidFill>
                  <a:srgbClr val="FFFF00"/>
                </a:solidFill>
              </a:rPr>
              <a:t>de muertes maternas </a:t>
            </a:r>
            <a:r>
              <a:rPr lang="es-ES" b="1" dirty="0" smtClean="0">
                <a:solidFill>
                  <a:srgbClr val="FFFF00"/>
                </a:solidFill>
              </a:rPr>
              <a:t> </a:t>
            </a:r>
            <a:r>
              <a:rPr lang="es-ES" sz="2800" b="1" dirty="0" smtClean="0">
                <a:solidFill>
                  <a:srgbClr val="FFFF00"/>
                </a:solidFill>
              </a:rPr>
              <a:t>(</a:t>
            </a:r>
            <a:r>
              <a:rPr lang="es-ES" sz="2800" b="1" dirty="0">
                <a:solidFill>
                  <a:srgbClr val="FFFF00"/>
                </a:solidFill>
              </a:rPr>
              <a:t>245): </a:t>
            </a:r>
            <a:endParaRPr lang="es-ES" sz="2800" b="1" dirty="0" smtClean="0">
              <a:solidFill>
                <a:srgbClr val="FFFF00"/>
              </a:solidFill>
            </a:endParaRPr>
          </a:p>
          <a:p>
            <a:pPr marL="0" indent="0">
              <a:buNone/>
            </a:pPr>
            <a:r>
              <a:rPr lang="es-ES" sz="2800" dirty="0"/>
              <a:t>	</a:t>
            </a:r>
            <a:r>
              <a:rPr lang="es-ES" sz="2800" dirty="0" smtClean="0"/>
              <a:t>Causas </a:t>
            </a:r>
            <a:r>
              <a:rPr lang="es-ES" sz="2800" dirty="0"/>
              <a:t>obstétricas directas (</a:t>
            </a:r>
            <a:r>
              <a:rPr lang="es-AR" sz="2800" dirty="0"/>
              <a:t>135</a:t>
            </a:r>
            <a:r>
              <a:rPr lang="es-ES" sz="2800" dirty="0" smtClean="0"/>
              <a:t>)</a:t>
            </a:r>
          </a:p>
          <a:p>
            <a:pPr marL="0" indent="0">
              <a:buNone/>
            </a:pPr>
            <a:r>
              <a:rPr lang="es-ES" sz="2800" dirty="0"/>
              <a:t>	</a:t>
            </a:r>
            <a:r>
              <a:rPr lang="es-ES" sz="2800" dirty="0" smtClean="0"/>
              <a:t>Causas </a:t>
            </a:r>
            <a:r>
              <a:rPr lang="es-ES" sz="2800" dirty="0"/>
              <a:t>obstétricas indirectas (67)  </a:t>
            </a:r>
            <a:endParaRPr lang="es-ES" sz="2800" dirty="0" smtClean="0"/>
          </a:p>
          <a:p>
            <a:pPr marL="0" indent="0">
              <a:buNone/>
            </a:pPr>
            <a:r>
              <a:rPr lang="es-ES" sz="2800" dirty="0"/>
              <a:t>	</a:t>
            </a:r>
            <a:r>
              <a:rPr lang="es-ES" sz="2800" dirty="0" smtClean="0"/>
              <a:t>“</a:t>
            </a:r>
            <a:r>
              <a:rPr lang="es-ES" sz="2800" dirty="0"/>
              <a:t>embarazos terminados en aborto” (43).</a:t>
            </a:r>
            <a:endParaRPr lang="es-AR" sz="2800" dirty="0"/>
          </a:p>
          <a:p>
            <a:pPr marL="0" indent="0">
              <a:buNone/>
            </a:pPr>
            <a:endParaRPr lang="es-AR" sz="2800" dirty="0"/>
          </a:p>
        </p:txBody>
      </p:sp>
      <p:sp>
        <p:nvSpPr>
          <p:cNvPr id="4" name="3 Elipse"/>
          <p:cNvSpPr/>
          <p:nvPr/>
        </p:nvSpPr>
        <p:spPr>
          <a:xfrm>
            <a:off x="467544" y="5445224"/>
            <a:ext cx="67687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Elipse"/>
          <p:cNvSpPr/>
          <p:nvPr/>
        </p:nvSpPr>
        <p:spPr>
          <a:xfrm>
            <a:off x="6342390" y="2204864"/>
            <a:ext cx="25202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7" name="6 Conector recto de flecha"/>
          <p:cNvCxnSpPr/>
          <p:nvPr/>
        </p:nvCxnSpPr>
        <p:spPr>
          <a:xfrm flipV="1">
            <a:off x="6732240" y="2780928"/>
            <a:ext cx="504056"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H="1">
            <a:off x="6350278" y="4581128"/>
            <a:ext cx="368424" cy="639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179512" y="1124744"/>
            <a:ext cx="20162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xmlns="" val="34192361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2204864"/>
            <a:ext cx="9144000" cy="4525963"/>
          </a:xfrm>
        </p:spPr>
        <p:txBody>
          <a:bodyPr/>
          <a:lstStyle/>
          <a:p>
            <a:pPr marL="0" indent="0">
              <a:buNone/>
            </a:pPr>
            <a:r>
              <a:rPr lang="es-AR" i="1" dirty="0" smtClean="0"/>
              <a:t>            “…a partir de aquí no dimos cuenta de que sino teníamos nociones de lo que se denominaba </a:t>
            </a:r>
            <a:r>
              <a:rPr lang="es-AR" i="1" dirty="0" smtClean="0">
                <a:solidFill>
                  <a:srgbClr val="FFC000"/>
                </a:solidFill>
              </a:rPr>
              <a:t>OBJECION DE CONCIENCIA </a:t>
            </a:r>
            <a:r>
              <a:rPr lang="es-AR" i="1" dirty="0" smtClean="0"/>
              <a:t>no podíamos hacer nada y nos metimos mas en el tema…(2015)”</a:t>
            </a:r>
          </a:p>
        </p:txBody>
      </p:sp>
    </p:spTree>
    <p:extLst>
      <p:ext uri="{BB962C8B-B14F-4D97-AF65-F5344CB8AC3E}">
        <p14:creationId xmlns:p14="http://schemas.microsoft.com/office/powerpoint/2010/main" xmlns="" val="1972424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12606" y="0"/>
            <a:ext cx="9156606" cy="6858000"/>
          </a:xfrm>
        </p:spPr>
        <p:txBody>
          <a:bodyPr/>
          <a:lstStyle/>
          <a:p>
            <a:endParaRPr lang="es-AR" dirty="0" smtClean="0">
              <a:solidFill>
                <a:srgbClr val="FFFF00"/>
              </a:solidFill>
            </a:endParaRPr>
          </a:p>
          <a:p>
            <a:endParaRPr lang="es-AR" dirty="0">
              <a:solidFill>
                <a:srgbClr val="FFFF00"/>
              </a:solidFill>
            </a:endParaRPr>
          </a:p>
          <a:p>
            <a:r>
              <a:rPr lang="es-AR" dirty="0" smtClean="0">
                <a:solidFill>
                  <a:srgbClr val="FFFF00"/>
                </a:solidFill>
              </a:rPr>
              <a:t>Otra </a:t>
            </a:r>
            <a:r>
              <a:rPr lang="es-AR" dirty="0">
                <a:solidFill>
                  <a:srgbClr val="FFFF00"/>
                </a:solidFill>
              </a:rPr>
              <a:t>de la cosas a tener en cuenta es la información de lo que se recibe sobre </a:t>
            </a:r>
            <a:r>
              <a:rPr lang="es-AR" b="1" i="1" dirty="0" smtClean="0">
                <a:solidFill>
                  <a:srgbClr val="FFFF00"/>
                </a:solidFill>
              </a:rPr>
              <a:t>“que es </a:t>
            </a:r>
            <a:r>
              <a:rPr lang="es-AR" b="1" i="1" dirty="0">
                <a:solidFill>
                  <a:srgbClr val="FFFF00"/>
                </a:solidFill>
              </a:rPr>
              <a:t>y cómo se ve"</a:t>
            </a:r>
            <a:r>
              <a:rPr lang="es-AR" b="1" dirty="0">
                <a:solidFill>
                  <a:srgbClr val="FFFF00"/>
                </a:solidFill>
              </a:rPr>
              <a:t> </a:t>
            </a:r>
            <a:r>
              <a:rPr lang="es-AR" dirty="0">
                <a:solidFill>
                  <a:srgbClr val="FFFF00"/>
                </a:solidFill>
              </a:rPr>
              <a:t>un </a:t>
            </a:r>
            <a:r>
              <a:rPr lang="es-AR" b="1" i="1" dirty="0">
                <a:solidFill>
                  <a:srgbClr val="FFFF00"/>
                </a:solidFill>
              </a:rPr>
              <a:t>bebe de 12 </a:t>
            </a:r>
            <a:r>
              <a:rPr lang="es-AR" b="1" i="1" dirty="0" smtClean="0">
                <a:solidFill>
                  <a:srgbClr val="FFFF00"/>
                </a:solidFill>
              </a:rPr>
              <a:t>semanas (3 meses), </a:t>
            </a:r>
            <a:r>
              <a:rPr lang="es-AR" dirty="0">
                <a:solidFill>
                  <a:srgbClr val="FFFF00"/>
                </a:solidFill>
              </a:rPr>
              <a:t>preguntamos en el Servicio nuestro de Hospital Rivadavia durante 3 meses, a un promedio de 30 personas del conurbano por mañana, 5 días de la semana que les parecía que era y como se veía este bebé y la </a:t>
            </a:r>
            <a:r>
              <a:rPr lang="es-AR" i="1" dirty="0">
                <a:solidFill>
                  <a:srgbClr val="FFFF00"/>
                </a:solidFill>
              </a:rPr>
              <a:t>ignorancia superaba el 93.4 %</a:t>
            </a:r>
          </a:p>
          <a:p>
            <a:endParaRPr lang="es-AR" i="1" dirty="0" smtClean="0">
              <a:solidFill>
                <a:srgbClr val="FFFF00"/>
              </a:solidFill>
            </a:endParaRPr>
          </a:p>
          <a:p>
            <a:endParaRPr lang="es-AR" dirty="0">
              <a:solidFill>
                <a:srgbClr val="FFFF00"/>
              </a:solidFill>
            </a:endParaRPr>
          </a:p>
        </p:txBody>
      </p:sp>
      <p:cxnSp>
        <p:nvCxnSpPr>
          <p:cNvPr id="5" name="4 Conector recto"/>
          <p:cNvCxnSpPr/>
          <p:nvPr/>
        </p:nvCxnSpPr>
        <p:spPr>
          <a:xfrm>
            <a:off x="467544" y="5085184"/>
            <a:ext cx="4896544"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4860032" y="2204864"/>
            <a:ext cx="324036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467544" y="2636912"/>
            <a:ext cx="5112568"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627784" y="3645024"/>
            <a:ext cx="446449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6876256" y="3140968"/>
            <a:ext cx="122413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67445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600200"/>
            <a:ext cx="9144000" cy="4525963"/>
          </a:xfrm>
        </p:spPr>
        <p:txBody>
          <a:bodyPr>
            <a:normAutofit fontScale="92500"/>
          </a:bodyPr>
          <a:lstStyle/>
          <a:p>
            <a:pPr marL="0" indent="0">
              <a:buNone/>
            </a:pPr>
            <a:r>
              <a:rPr lang="es-AR" i="1" dirty="0" smtClean="0">
                <a:solidFill>
                  <a:srgbClr val="FFFF00"/>
                </a:solidFill>
              </a:rPr>
              <a:t>      </a:t>
            </a:r>
          </a:p>
          <a:p>
            <a:pPr marL="0" indent="0">
              <a:buNone/>
            </a:pPr>
            <a:r>
              <a:rPr lang="es-AR" i="1" dirty="0">
                <a:solidFill>
                  <a:srgbClr val="FFFF00"/>
                </a:solidFill>
              </a:rPr>
              <a:t> </a:t>
            </a:r>
            <a:r>
              <a:rPr lang="es-AR" i="1" dirty="0" smtClean="0">
                <a:solidFill>
                  <a:srgbClr val="FFFF00"/>
                </a:solidFill>
              </a:rPr>
              <a:t>     </a:t>
            </a:r>
            <a:r>
              <a:rPr lang="es-AR" sz="4000" i="1" dirty="0" smtClean="0">
                <a:solidFill>
                  <a:srgbClr val="FFFF00"/>
                </a:solidFill>
                <a:latin typeface="Times New Roman" panose="02020603050405020304" pitchFamily="18" charset="0"/>
                <a:cs typeface="Times New Roman" panose="02020603050405020304" pitchFamily="18" charset="0"/>
              </a:rPr>
              <a:t>…</a:t>
            </a:r>
            <a:r>
              <a:rPr lang="es-AR" sz="4000" i="1" dirty="0">
                <a:solidFill>
                  <a:srgbClr val="FFFF00"/>
                </a:solidFill>
                <a:latin typeface="Times New Roman" panose="02020603050405020304" pitchFamily="18" charset="0"/>
                <a:cs typeface="Times New Roman" panose="02020603050405020304" pitchFamily="18" charset="0"/>
              </a:rPr>
              <a:t>mostrábamos lo que era y se impresionaban de lo que veían, pues nunca se imaginaron visualmente como era</a:t>
            </a:r>
            <a:r>
              <a:rPr lang="es-AR" sz="4000" i="1" dirty="0" smtClean="0">
                <a:solidFill>
                  <a:srgbClr val="FFFF00"/>
                </a:solidFill>
                <a:latin typeface="Times New Roman" panose="02020603050405020304" pitchFamily="18" charset="0"/>
                <a:cs typeface="Times New Roman" panose="02020603050405020304" pitchFamily="18" charset="0"/>
              </a:rPr>
              <a:t>…”</a:t>
            </a:r>
          </a:p>
          <a:p>
            <a:pPr marL="0" indent="0">
              <a:buNone/>
            </a:pPr>
            <a:endParaRPr lang="es-AR" sz="4000" i="1" dirty="0">
              <a:solidFill>
                <a:srgbClr val="FFFF00"/>
              </a:solidFill>
              <a:latin typeface="Times New Roman" panose="02020603050405020304" pitchFamily="18" charset="0"/>
              <a:cs typeface="Times New Roman" panose="02020603050405020304" pitchFamily="18" charset="0"/>
            </a:endParaRPr>
          </a:p>
          <a:p>
            <a:pPr marL="0" indent="0">
              <a:buNone/>
            </a:pPr>
            <a:endParaRPr lang="es-AR" sz="4000" i="1" dirty="0" smtClean="0">
              <a:solidFill>
                <a:srgbClr val="FFFF00"/>
              </a:solidFill>
              <a:latin typeface="Times New Roman" panose="02020603050405020304" pitchFamily="18" charset="0"/>
              <a:cs typeface="Times New Roman" panose="02020603050405020304" pitchFamily="18" charset="0"/>
            </a:endParaRPr>
          </a:p>
          <a:p>
            <a:pPr marL="0" indent="0">
              <a:buNone/>
            </a:pPr>
            <a:r>
              <a:rPr lang="es-AR" sz="4000" i="1" dirty="0">
                <a:solidFill>
                  <a:srgbClr val="FFFF00"/>
                </a:solidFill>
                <a:latin typeface="Times New Roman" panose="02020603050405020304" pitchFamily="18" charset="0"/>
                <a:cs typeface="Times New Roman" panose="02020603050405020304" pitchFamily="18" charset="0"/>
              </a:rPr>
              <a:t> </a:t>
            </a:r>
            <a:r>
              <a:rPr lang="es-AR" sz="4000" i="1" dirty="0" smtClean="0">
                <a:solidFill>
                  <a:srgbClr val="FFFF00"/>
                </a:solidFill>
                <a:latin typeface="Times New Roman" panose="02020603050405020304" pitchFamily="18" charset="0"/>
                <a:cs typeface="Times New Roman" panose="02020603050405020304" pitchFamily="18" charset="0"/>
              </a:rPr>
              <a:t>                               </a:t>
            </a:r>
            <a:r>
              <a:rPr lang="es-AR" sz="4000" b="1" i="1" dirty="0" smtClean="0">
                <a:solidFill>
                  <a:srgbClr val="FFFF00"/>
                </a:solidFill>
                <a:latin typeface="Times New Roman" panose="02020603050405020304" pitchFamily="18" charset="0"/>
                <a:cs typeface="Times New Roman" panose="02020603050405020304" pitchFamily="18" charset="0"/>
              </a:rPr>
              <a:t>…Uds. saben como es??</a:t>
            </a:r>
            <a:endParaRPr lang="es-AR" sz="4000" b="1" dirty="0">
              <a:latin typeface="Times New Roman" panose="02020603050405020304" pitchFamily="18" charset="0"/>
              <a:cs typeface="Times New Roman" panose="02020603050405020304" pitchFamily="18" charset="0"/>
            </a:endParaRPr>
          </a:p>
        </p:txBody>
      </p:sp>
      <p:sp>
        <p:nvSpPr>
          <p:cNvPr id="4" name="3 Elipse"/>
          <p:cNvSpPr/>
          <p:nvPr/>
        </p:nvSpPr>
        <p:spPr>
          <a:xfrm>
            <a:off x="618383" y="2204864"/>
            <a:ext cx="331236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4 Elipse"/>
          <p:cNvSpPr/>
          <p:nvPr/>
        </p:nvSpPr>
        <p:spPr>
          <a:xfrm>
            <a:off x="2194598" y="3330455"/>
            <a:ext cx="2585465"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7" name="6 Conector recto de flecha"/>
          <p:cNvCxnSpPr/>
          <p:nvPr/>
        </p:nvCxnSpPr>
        <p:spPr>
          <a:xfrm>
            <a:off x="2195736" y="5733256"/>
            <a:ext cx="144016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71901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1015"/>
            <a:ext cx="9144000" cy="6846985"/>
          </a:xfrm>
        </p:spPr>
        <p:txBody>
          <a:bodyPr/>
          <a:lstStyle/>
          <a:p>
            <a:endParaRPr lang="es-AR" dirty="0" smtClean="0"/>
          </a:p>
          <a:p>
            <a:endParaRPr lang="es-AR" dirty="0" smtClean="0"/>
          </a:p>
          <a:p>
            <a:pPr marL="0" indent="0">
              <a:buNone/>
            </a:pPr>
            <a:r>
              <a:rPr lang="es-AR" sz="3600" dirty="0" smtClean="0"/>
              <a:t>        …la </a:t>
            </a:r>
            <a:r>
              <a:rPr lang="es-AR" sz="3600" dirty="0"/>
              <a:t>pregunta a Diputados de </a:t>
            </a:r>
            <a:r>
              <a:rPr lang="es-AR" sz="3600" dirty="0" smtClean="0"/>
              <a:t>esta Comisión </a:t>
            </a:r>
          </a:p>
          <a:p>
            <a:pPr marL="0" indent="0">
              <a:buNone/>
            </a:pPr>
            <a:r>
              <a:rPr lang="es-AR" dirty="0">
                <a:solidFill>
                  <a:srgbClr val="FFFF00"/>
                </a:solidFill>
              </a:rPr>
              <a:t>	</a:t>
            </a:r>
            <a:endParaRPr lang="es-AR" dirty="0" smtClean="0">
              <a:solidFill>
                <a:srgbClr val="FFFF00"/>
              </a:solidFill>
            </a:endParaRPr>
          </a:p>
          <a:p>
            <a:pPr marL="0" indent="0">
              <a:buNone/>
            </a:pPr>
            <a:r>
              <a:rPr lang="es-AR" i="1" dirty="0"/>
              <a:t>	</a:t>
            </a:r>
            <a:r>
              <a:rPr lang="es-AR" i="1" dirty="0" smtClean="0">
                <a:solidFill>
                  <a:srgbClr val="FFFF00"/>
                </a:solidFill>
              </a:rPr>
              <a:t>¿Saben </a:t>
            </a:r>
            <a:r>
              <a:rPr lang="es-AR" i="1" dirty="0">
                <a:solidFill>
                  <a:srgbClr val="FFFF00"/>
                </a:solidFill>
              </a:rPr>
              <a:t>cómo es y cuáles son los órganos que tiene un bebe de estas semanas de vida </a:t>
            </a:r>
            <a:endParaRPr lang="es-AR" i="1" dirty="0" smtClean="0">
              <a:solidFill>
                <a:srgbClr val="FFFF00"/>
              </a:solidFill>
            </a:endParaRPr>
          </a:p>
          <a:p>
            <a:pPr marL="0" indent="0">
              <a:buNone/>
            </a:pPr>
            <a:endParaRPr lang="es-AR" sz="2400" i="1" dirty="0" smtClean="0">
              <a:solidFill>
                <a:srgbClr val="FFFF00"/>
              </a:solidFill>
            </a:endParaRPr>
          </a:p>
          <a:p>
            <a:pPr marL="0" indent="0">
              <a:buNone/>
            </a:pPr>
            <a:r>
              <a:rPr lang="es-AR" sz="2400" i="1" dirty="0"/>
              <a:t> </a:t>
            </a:r>
            <a:r>
              <a:rPr lang="es-AR" sz="2400" i="1" dirty="0" smtClean="0"/>
              <a:t>     </a:t>
            </a:r>
          </a:p>
          <a:p>
            <a:pPr marL="0" indent="0">
              <a:buNone/>
            </a:pPr>
            <a:endParaRPr lang="es-AR" sz="2400" i="1" dirty="0"/>
          </a:p>
          <a:p>
            <a:pPr marL="0" indent="0">
              <a:buNone/>
            </a:pPr>
            <a:r>
              <a:rPr lang="es-AR" sz="2400" i="1" dirty="0" smtClean="0"/>
              <a:t>             </a:t>
            </a:r>
            <a:r>
              <a:rPr lang="es-AR" sz="2000" i="1" dirty="0" smtClean="0"/>
              <a:t>(…se </a:t>
            </a:r>
            <a:r>
              <a:rPr lang="es-AR" sz="2000" i="1" dirty="0"/>
              <a:t>supone que estudiaron muy bien esto y por eso están en esta Comisión)</a:t>
            </a:r>
          </a:p>
          <a:p>
            <a:endParaRPr lang="es-AR" sz="2800" i="1" dirty="0"/>
          </a:p>
        </p:txBody>
      </p:sp>
    </p:spTree>
    <p:extLst>
      <p:ext uri="{BB962C8B-B14F-4D97-AF65-F5344CB8AC3E}">
        <p14:creationId xmlns:p14="http://schemas.microsoft.com/office/powerpoint/2010/main" xmlns="" val="35217889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pPr lvl="0"/>
            <a:endParaRPr lang="es-AR" b="1" dirty="0" smtClean="0">
              <a:solidFill>
                <a:srgbClr val="FFFF00"/>
              </a:solidFill>
              <a:latin typeface="Times New Roman" panose="02020603050405020304" pitchFamily="18" charset="0"/>
              <a:cs typeface="Times New Roman" panose="02020603050405020304" pitchFamily="18" charset="0"/>
            </a:endParaRPr>
          </a:p>
          <a:p>
            <a:pPr lvl="0"/>
            <a:r>
              <a:rPr lang="es-AR" b="1" dirty="0" smtClean="0">
                <a:solidFill>
                  <a:srgbClr val="FFFF00"/>
                </a:solidFill>
                <a:latin typeface="Times New Roman" panose="02020603050405020304" pitchFamily="18" charset="0"/>
                <a:cs typeface="Times New Roman" panose="02020603050405020304" pitchFamily="18" charset="0"/>
              </a:rPr>
              <a:t>QUIEN LO HACE?</a:t>
            </a:r>
          </a:p>
          <a:p>
            <a:endParaRPr lang="es-A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223172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lstStyle/>
          <a:p>
            <a:pPr marL="0" indent="0">
              <a:buNone/>
            </a:pPr>
            <a:endParaRPr lang="es-AR" dirty="0"/>
          </a:p>
          <a:p>
            <a:endParaRPr lang="es-AR" dirty="0" smtClean="0"/>
          </a:p>
          <a:p>
            <a:r>
              <a:rPr lang="es-AR" dirty="0" smtClean="0">
                <a:solidFill>
                  <a:srgbClr val="FFFF00"/>
                </a:solidFill>
              </a:rPr>
              <a:t>Aquí </a:t>
            </a:r>
            <a:r>
              <a:rPr lang="es-AR" dirty="0">
                <a:solidFill>
                  <a:srgbClr val="FFFF00"/>
                </a:solidFill>
              </a:rPr>
              <a:t>la cosa se pone más compleja pues siempre hay lo que se denomina "Objeción de Conciencia", qué tiene que ser respetada y que pocos conocen para </a:t>
            </a:r>
            <a:r>
              <a:rPr lang="es-AR" dirty="0" smtClean="0">
                <a:solidFill>
                  <a:srgbClr val="FFFF00"/>
                </a:solidFill>
              </a:rPr>
              <a:t>ejercerla.</a:t>
            </a:r>
          </a:p>
          <a:p>
            <a:endParaRPr lang="es-AR" dirty="0">
              <a:solidFill>
                <a:srgbClr val="FFFF00"/>
              </a:solidFill>
            </a:endParaRPr>
          </a:p>
          <a:p>
            <a:endParaRPr lang="es-AR" dirty="0" smtClean="0">
              <a:solidFill>
                <a:srgbClr val="FFFF00"/>
              </a:solidFill>
            </a:endParaRPr>
          </a:p>
          <a:p>
            <a:r>
              <a:rPr lang="es-AR" dirty="0" smtClean="0">
                <a:solidFill>
                  <a:srgbClr val="FFFF00"/>
                </a:solidFill>
              </a:rPr>
              <a:t>Pero somos los médicos los que vamos a llevar a cabo TODO ESTO.</a:t>
            </a:r>
            <a:endParaRPr lang="es-AR" dirty="0">
              <a:solidFill>
                <a:srgbClr val="FFFF00"/>
              </a:solidFill>
            </a:endParaRPr>
          </a:p>
        </p:txBody>
      </p:sp>
    </p:spTree>
    <p:extLst>
      <p:ext uri="{BB962C8B-B14F-4D97-AF65-F5344CB8AC3E}">
        <p14:creationId xmlns:p14="http://schemas.microsoft.com/office/powerpoint/2010/main" xmlns="" val="19846837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lstStyle/>
          <a:p>
            <a:pPr marL="0" indent="0">
              <a:buNone/>
            </a:pPr>
            <a:endParaRPr lang="es-AR" dirty="0" smtClean="0"/>
          </a:p>
          <a:p>
            <a:r>
              <a:rPr lang="es-AR" dirty="0" smtClean="0">
                <a:solidFill>
                  <a:srgbClr val="FFFF00"/>
                </a:solidFill>
              </a:rPr>
              <a:t>Los </a:t>
            </a:r>
            <a:r>
              <a:rPr lang="es-AR" dirty="0">
                <a:solidFill>
                  <a:srgbClr val="FFFF00"/>
                </a:solidFill>
              </a:rPr>
              <a:t>abortos no se hacen en Hospitales Públicos , las muertes por aborto si se registran allí, pero la practica aun con los Protocolos actuales sobre el aborto no se realizan en Hospitales Públicos, estamos ya demasiado hartos de ver muerte por otras causas que esto no se hace en nuestros </a:t>
            </a:r>
            <a:r>
              <a:rPr lang="es-AR" dirty="0" smtClean="0">
                <a:solidFill>
                  <a:srgbClr val="FFFF00"/>
                </a:solidFill>
              </a:rPr>
              <a:t>hospitales.</a:t>
            </a:r>
          </a:p>
          <a:p>
            <a:endParaRPr lang="es-AR" dirty="0" smtClean="0">
              <a:solidFill>
                <a:srgbClr val="FFFF00"/>
              </a:solidFill>
            </a:endParaRPr>
          </a:p>
          <a:p>
            <a:r>
              <a:rPr lang="es-AR" dirty="0" smtClean="0">
                <a:solidFill>
                  <a:srgbClr val="FFFF00"/>
                </a:solidFill>
              </a:rPr>
              <a:t>los </a:t>
            </a:r>
            <a:r>
              <a:rPr lang="es-AR" dirty="0">
                <a:solidFill>
                  <a:srgbClr val="FFFF00"/>
                </a:solidFill>
              </a:rPr>
              <a:t>obstetras que sabemos suelen hacerlo son muy mal vistos por sus propios colegas y se los margina, no se los consulta ni se los tiene en cuenta para establecer contacto científico.</a:t>
            </a:r>
          </a:p>
          <a:p>
            <a:endParaRPr lang="es-AR" dirty="0">
              <a:solidFill>
                <a:srgbClr val="FFFF00"/>
              </a:solidFill>
            </a:endParaRPr>
          </a:p>
        </p:txBody>
      </p:sp>
    </p:spTree>
    <p:extLst>
      <p:ext uri="{BB962C8B-B14F-4D97-AF65-F5344CB8AC3E}">
        <p14:creationId xmlns:p14="http://schemas.microsoft.com/office/powerpoint/2010/main" xmlns="" val="2098511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1600200"/>
            <a:ext cx="9144000" cy="4525963"/>
          </a:xfrm>
        </p:spPr>
        <p:txBody>
          <a:bodyPr/>
          <a:lstStyle/>
          <a:p>
            <a:pPr marL="0" indent="0">
              <a:buNone/>
            </a:pPr>
            <a:r>
              <a:rPr lang="es-AR" dirty="0" smtClean="0"/>
              <a:t> </a:t>
            </a:r>
          </a:p>
          <a:p>
            <a:pPr marL="0" indent="0">
              <a:buNone/>
            </a:pPr>
            <a:r>
              <a:rPr lang="es-AR" sz="6000" i="1" dirty="0" smtClean="0"/>
              <a:t>    </a:t>
            </a:r>
            <a:r>
              <a:rPr lang="es-AR" sz="6000" i="1" dirty="0" smtClean="0">
                <a:solidFill>
                  <a:srgbClr val="FFFF00"/>
                </a:solidFill>
              </a:rPr>
              <a:t>…como se realiza esto…</a:t>
            </a:r>
            <a:endParaRPr lang="es-AR" sz="6000" i="1" dirty="0">
              <a:solidFill>
                <a:srgbClr val="FFFF00"/>
              </a:solidFill>
            </a:endParaRPr>
          </a:p>
        </p:txBody>
      </p:sp>
    </p:spTree>
    <p:extLst>
      <p:ext uri="{BB962C8B-B14F-4D97-AF65-F5344CB8AC3E}">
        <p14:creationId xmlns:p14="http://schemas.microsoft.com/office/powerpoint/2010/main" xmlns="" val="16049957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13646" y="0"/>
            <a:ext cx="9130353" cy="6858000"/>
          </a:xfrm>
        </p:spPr>
        <p:txBody>
          <a:bodyPr>
            <a:normAutofit fontScale="92500"/>
          </a:bodyPr>
          <a:lstStyle/>
          <a:p>
            <a:endParaRPr lang="es-AR" b="1" dirty="0" smtClean="0"/>
          </a:p>
          <a:p>
            <a:pPr marL="0" indent="0">
              <a:buNone/>
            </a:pPr>
            <a:endParaRPr lang="es-AR" b="1" dirty="0" smtClean="0"/>
          </a:p>
          <a:p>
            <a:pPr marL="0" indent="0">
              <a:buNone/>
            </a:pPr>
            <a:r>
              <a:rPr lang="es-AR" b="1" dirty="0" smtClean="0"/>
              <a:t>      </a:t>
            </a:r>
            <a:r>
              <a:rPr lang="es-AR" dirty="0" smtClean="0">
                <a:solidFill>
                  <a:srgbClr val="FFFF00"/>
                </a:solidFill>
              </a:rPr>
              <a:t>“</a:t>
            </a:r>
            <a:r>
              <a:rPr lang="es-AR" i="1" dirty="0" err="1" smtClean="0">
                <a:solidFill>
                  <a:srgbClr val="FFFF00"/>
                </a:solidFill>
              </a:rPr>
              <a:t>Misoprostol</a:t>
            </a:r>
            <a:r>
              <a:rPr lang="es-AR" i="1" dirty="0" smtClean="0">
                <a:solidFill>
                  <a:srgbClr val="FFFF00"/>
                </a:solidFill>
              </a:rPr>
              <a:t> o similares…”</a:t>
            </a:r>
          </a:p>
          <a:p>
            <a:pPr marL="0" indent="0">
              <a:buNone/>
            </a:pPr>
            <a:r>
              <a:rPr lang="es-AR" i="1" dirty="0" smtClean="0"/>
              <a:t>     </a:t>
            </a:r>
          </a:p>
          <a:p>
            <a:pPr marL="0" indent="0">
              <a:buNone/>
            </a:pPr>
            <a:r>
              <a:rPr lang="es-AR" i="1" dirty="0">
                <a:solidFill>
                  <a:srgbClr val="FFFF00"/>
                </a:solidFill>
              </a:rPr>
              <a:t> </a:t>
            </a:r>
            <a:r>
              <a:rPr lang="es-AR" i="1" dirty="0" smtClean="0">
                <a:solidFill>
                  <a:srgbClr val="FFFF00"/>
                </a:solidFill>
              </a:rPr>
              <a:t>    “…la </a:t>
            </a:r>
            <a:r>
              <a:rPr lang="es-AR" i="1" dirty="0">
                <a:solidFill>
                  <a:srgbClr val="FFFF00"/>
                </a:solidFill>
              </a:rPr>
              <a:t>inyección salina se coloca en el líquido amniótico y </a:t>
            </a:r>
            <a:r>
              <a:rPr lang="es-AR" i="1" dirty="0" smtClean="0">
                <a:solidFill>
                  <a:srgbClr val="FFFF00"/>
                </a:solidFill>
              </a:rPr>
              <a:t>mata </a:t>
            </a:r>
            <a:r>
              <a:rPr lang="es-AR" i="1" dirty="0">
                <a:solidFill>
                  <a:srgbClr val="FFFF00"/>
                </a:solidFill>
              </a:rPr>
              <a:t>al </a:t>
            </a:r>
            <a:r>
              <a:rPr lang="es-AR" i="1" dirty="0" smtClean="0">
                <a:solidFill>
                  <a:srgbClr val="FFFF00"/>
                </a:solidFill>
              </a:rPr>
              <a:t>bebé para la extracci</a:t>
            </a:r>
            <a:r>
              <a:rPr lang="es-AR" i="1" dirty="0">
                <a:solidFill>
                  <a:srgbClr val="FFFF00"/>
                </a:solidFill>
              </a:rPr>
              <a:t>ó</a:t>
            </a:r>
            <a:r>
              <a:rPr lang="es-AR" i="1" dirty="0" smtClean="0">
                <a:solidFill>
                  <a:srgbClr val="FFFF00"/>
                </a:solidFill>
              </a:rPr>
              <a:t>n a posteriori… </a:t>
            </a:r>
          </a:p>
          <a:p>
            <a:pPr marL="0" indent="0">
              <a:buNone/>
            </a:pPr>
            <a:r>
              <a:rPr lang="es-AR" i="1" dirty="0">
                <a:solidFill>
                  <a:srgbClr val="FFFF00"/>
                </a:solidFill>
              </a:rPr>
              <a:t> </a:t>
            </a:r>
            <a:r>
              <a:rPr lang="es-AR" i="1" dirty="0" smtClean="0">
                <a:solidFill>
                  <a:srgbClr val="FFFF00"/>
                </a:solidFill>
              </a:rPr>
              <a:t>   </a:t>
            </a:r>
          </a:p>
          <a:p>
            <a:pPr marL="0" indent="0">
              <a:buNone/>
            </a:pPr>
            <a:r>
              <a:rPr lang="es-AR" i="1" dirty="0">
                <a:solidFill>
                  <a:srgbClr val="FFFF00"/>
                </a:solidFill>
              </a:rPr>
              <a:t> </a:t>
            </a:r>
            <a:r>
              <a:rPr lang="es-AR" i="1" dirty="0" smtClean="0">
                <a:solidFill>
                  <a:srgbClr val="FFFF00"/>
                </a:solidFill>
              </a:rPr>
              <a:t>   “…el </a:t>
            </a:r>
            <a:r>
              <a:rPr lang="es-AR" i="1" dirty="0">
                <a:solidFill>
                  <a:srgbClr val="FFFF00"/>
                </a:solidFill>
              </a:rPr>
              <a:t>cloruro de potasio y también la digoxina se colocan guiado por </a:t>
            </a:r>
            <a:r>
              <a:rPr lang="es-AR" i="1" dirty="0" smtClean="0">
                <a:solidFill>
                  <a:srgbClr val="FFFF00"/>
                </a:solidFill>
              </a:rPr>
              <a:t>ecografía </a:t>
            </a:r>
            <a:r>
              <a:rPr lang="es-AR" i="1" dirty="0">
                <a:solidFill>
                  <a:srgbClr val="FFFF00"/>
                </a:solidFill>
              </a:rPr>
              <a:t>en el corazón del bebé para que se </a:t>
            </a:r>
            <a:r>
              <a:rPr lang="es-AR" i="1" dirty="0" smtClean="0">
                <a:solidFill>
                  <a:srgbClr val="FFFF00"/>
                </a:solidFill>
              </a:rPr>
              <a:t>detenga, una vez muerto se extrae…” </a:t>
            </a:r>
          </a:p>
          <a:p>
            <a:pPr marL="0" indent="0">
              <a:buNone/>
            </a:pPr>
            <a:r>
              <a:rPr lang="es-AR" sz="2800" i="1" dirty="0">
                <a:solidFill>
                  <a:srgbClr val="FFFF00"/>
                </a:solidFill>
              </a:rPr>
              <a:t> </a:t>
            </a:r>
            <a:endParaRPr lang="es-AR" sz="2800" i="1" dirty="0" smtClean="0">
              <a:solidFill>
                <a:srgbClr val="FFFF00"/>
              </a:solidFill>
            </a:endParaRPr>
          </a:p>
          <a:p>
            <a:pPr marL="0" indent="0">
              <a:buNone/>
            </a:pPr>
            <a:endParaRPr lang="es-AR" sz="2800" i="1" dirty="0"/>
          </a:p>
          <a:p>
            <a:pPr marL="0" indent="0">
              <a:buNone/>
            </a:pPr>
            <a:r>
              <a:rPr lang="es-AR" sz="2800" i="1" dirty="0" smtClean="0"/>
              <a:t>                                         </a:t>
            </a:r>
            <a:r>
              <a:rPr lang="es-AR" sz="2200" i="1" dirty="0" smtClean="0"/>
              <a:t>(</a:t>
            </a:r>
            <a:r>
              <a:rPr lang="es-AR" sz="2200" i="1" dirty="0"/>
              <a:t>básicamente como los condenados a pena de muerte</a:t>
            </a:r>
            <a:r>
              <a:rPr lang="es-AR" sz="2200" dirty="0"/>
              <a:t>)</a:t>
            </a:r>
          </a:p>
          <a:p>
            <a:endParaRPr lang="es-AR" sz="2800" dirty="0"/>
          </a:p>
        </p:txBody>
      </p:sp>
    </p:spTree>
    <p:extLst>
      <p:ext uri="{BB962C8B-B14F-4D97-AF65-F5344CB8AC3E}">
        <p14:creationId xmlns:p14="http://schemas.microsoft.com/office/powerpoint/2010/main" xmlns="" val="42272802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4" name="3 Marcador de contenido" descr="C:\Users\user\AppData\Local\Microsoft\Windows\INetCache\Content.Outlook\1I9C11S0\IMG_1916.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54691" y="1600200"/>
            <a:ext cx="6034617" cy="4525963"/>
          </a:xfrm>
          <a:prstGeom prst="rect">
            <a:avLst/>
          </a:prstGeom>
          <a:noFill/>
          <a:ln>
            <a:noFill/>
          </a:ln>
        </p:spPr>
      </p:pic>
    </p:spTree>
    <p:extLst>
      <p:ext uri="{BB962C8B-B14F-4D97-AF65-F5344CB8AC3E}">
        <p14:creationId xmlns:p14="http://schemas.microsoft.com/office/powerpoint/2010/main" xmlns="" val="33150961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4" name="3 Marcador de contenido" descr="[âIM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57400" y="2034381"/>
            <a:ext cx="5029200" cy="3657600"/>
          </a:xfrm>
          <a:prstGeom prst="rect">
            <a:avLst/>
          </a:prstGeom>
          <a:noFill/>
          <a:ln>
            <a:noFill/>
          </a:ln>
        </p:spPr>
      </p:pic>
      <p:pic>
        <p:nvPicPr>
          <p:cNvPr id="5" name="4 Imagen" descr="http://www.mscperu.org/aborto/abortocast/11semuerto.JPG"/>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xmlns="" val="19342727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solidFill>
                  <a:srgbClr val="FFFF00"/>
                </a:solidFill>
              </a:rPr>
              <a:t>ACADEMIA NACIONAL DE MEDICINA</a:t>
            </a:r>
            <a:endParaRPr lang="es-AR" dirty="0">
              <a:solidFill>
                <a:srgbClr val="FFFF00"/>
              </a:solidFill>
            </a:endParaRPr>
          </a:p>
        </p:txBody>
      </p:sp>
      <p:sp>
        <p:nvSpPr>
          <p:cNvPr id="3" name="2 Marcador de contenido"/>
          <p:cNvSpPr>
            <a:spLocks noGrp="1"/>
          </p:cNvSpPr>
          <p:nvPr>
            <p:ph idx="1"/>
          </p:nvPr>
        </p:nvSpPr>
        <p:spPr>
          <a:xfrm>
            <a:off x="0" y="2332037"/>
            <a:ext cx="9144000" cy="4525963"/>
          </a:xfrm>
        </p:spPr>
        <p:txBody>
          <a:bodyPr/>
          <a:lstStyle/>
          <a:p>
            <a:r>
              <a:rPr lang="es-ES" i="1" dirty="0" smtClean="0"/>
              <a:t>“La </a:t>
            </a:r>
            <a:r>
              <a:rPr lang="es-ES" i="1" dirty="0">
                <a:solidFill>
                  <a:srgbClr val="FFC000"/>
                </a:solidFill>
              </a:rPr>
              <a:t>Objeción de conciencia </a:t>
            </a:r>
            <a:r>
              <a:rPr lang="es-ES" i="1" dirty="0"/>
              <a:t>es un testimonio </a:t>
            </a:r>
            <a:r>
              <a:rPr lang="es-ES" i="1" dirty="0">
                <a:solidFill>
                  <a:srgbClr val="FFFF00"/>
                </a:solidFill>
              </a:rPr>
              <a:t>pacífico</a:t>
            </a:r>
            <a:r>
              <a:rPr lang="es-ES" i="1" dirty="0"/>
              <a:t> y </a:t>
            </a:r>
            <a:r>
              <a:rPr lang="es-ES" i="1" dirty="0">
                <a:solidFill>
                  <a:srgbClr val="FFFF00"/>
                </a:solidFill>
              </a:rPr>
              <a:t>apolítico</a:t>
            </a:r>
            <a:r>
              <a:rPr lang="es-ES" i="1" dirty="0"/>
              <a:t> por el cual un médico puede no ejecutar un acto reglamentariamente permitido, sin que ello signifique el rechazo de la persona y el abandono del paciente</a:t>
            </a:r>
            <a:r>
              <a:rPr lang="es-ES" sz="2800" i="1" dirty="0" smtClean="0"/>
              <a:t>.” </a:t>
            </a:r>
            <a:r>
              <a:rPr lang="es-ES" sz="2000" i="1" dirty="0" smtClean="0"/>
              <a:t>(Declaración septiembre 2000)</a:t>
            </a:r>
            <a:r>
              <a:rPr lang="es-ES" sz="2000" i="1" dirty="0"/>
              <a:t/>
            </a:r>
            <a:br>
              <a:rPr lang="es-ES" sz="2000" i="1" dirty="0"/>
            </a:br>
            <a:r>
              <a:rPr lang="es-ES" sz="2800" dirty="0"/>
              <a:t/>
            </a:r>
            <a:br>
              <a:rPr lang="es-ES" sz="2800" dirty="0"/>
            </a:br>
            <a:endParaRPr lang="es-AR" dirty="0"/>
          </a:p>
        </p:txBody>
      </p:sp>
    </p:spTree>
    <p:extLst>
      <p:ext uri="{BB962C8B-B14F-4D97-AF65-F5344CB8AC3E}">
        <p14:creationId xmlns:p14="http://schemas.microsoft.com/office/powerpoint/2010/main" xmlns="" val="1822568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lstStyle/>
          <a:p>
            <a:endParaRPr lang="es-AR" dirty="0" smtClean="0"/>
          </a:p>
          <a:p>
            <a:r>
              <a:rPr lang="es-AR" dirty="0" smtClean="0">
                <a:solidFill>
                  <a:srgbClr val="FFFF00"/>
                </a:solidFill>
              </a:rPr>
              <a:t>Esto </a:t>
            </a:r>
            <a:r>
              <a:rPr lang="es-AR" dirty="0">
                <a:solidFill>
                  <a:srgbClr val="FFFF00"/>
                </a:solidFill>
              </a:rPr>
              <a:t>no tiene porqué discutirse en este lugar ya que fue resuelto científicamente y todos los que somos médicos no lo discutimos </a:t>
            </a:r>
            <a:r>
              <a:rPr lang="es-AR" dirty="0" smtClean="0">
                <a:solidFill>
                  <a:srgbClr val="FFFF00"/>
                </a:solidFill>
              </a:rPr>
              <a:t>más.</a:t>
            </a:r>
          </a:p>
          <a:p>
            <a:endParaRPr lang="es-AR" dirty="0" smtClean="0">
              <a:solidFill>
                <a:srgbClr val="FFFF00"/>
              </a:solidFill>
            </a:endParaRPr>
          </a:p>
          <a:p>
            <a:r>
              <a:rPr lang="es-AR" dirty="0" smtClean="0">
                <a:solidFill>
                  <a:srgbClr val="FFFF00"/>
                </a:solidFill>
              </a:rPr>
              <a:t>Si </a:t>
            </a:r>
            <a:r>
              <a:rPr lang="es-AR" dirty="0">
                <a:solidFill>
                  <a:srgbClr val="FFFF00"/>
                </a:solidFill>
              </a:rPr>
              <a:t>lo hacen </a:t>
            </a:r>
            <a:r>
              <a:rPr lang="es-AR" dirty="0" smtClean="0">
                <a:solidFill>
                  <a:srgbClr val="FFFF00"/>
                </a:solidFill>
              </a:rPr>
              <a:t>OTRAS ORGANIZACIONES NO MEDICAS</a:t>
            </a:r>
          </a:p>
          <a:p>
            <a:endParaRPr lang="es-AR" dirty="0" smtClean="0">
              <a:solidFill>
                <a:srgbClr val="FFFF00"/>
              </a:solidFill>
            </a:endParaRPr>
          </a:p>
          <a:p>
            <a:r>
              <a:rPr lang="es-AR" dirty="0" smtClean="0">
                <a:solidFill>
                  <a:srgbClr val="FFFF00"/>
                </a:solidFill>
              </a:rPr>
              <a:t>Ignoran </a:t>
            </a:r>
            <a:r>
              <a:rPr lang="es-AR" dirty="0">
                <a:solidFill>
                  <a:srgbClr val="FFFF00"/>
                </a:solidFill>
              </a:rPr>
              <a:t>lo ya demostrado, cuando se terminó en el </a:t>
            </a:r>
            <a:r>
              <a:rPr lang="es-AR" b="1" i="1" dirty="0">
                <a:solidFill>
                  <a:srgbClr val="FFFF00"/>
                </a:solidFill>
              </a:rPr>
              <a:t>2000 LA DESCRIPCION DEL </a:t>
            </a:r>
            <a:r>
              <a:rPr lang="es-AR" i="1" dirty="0">
                <a:solidFill>
                  <a:srgbClr val="FFFF00"/>
                </a:solidFill>
              </a:rPr>
              <a:t> </a:t>
            </a:r>
            <a:r>
              <a:rPr lang="es-AR" b="1" i="1" dirty="0">
                <a:solidFill>
                  <a:srgbClr val="FFFF00"/>
                </a:solidFill>
              </a:rPr>
              <a:t>GENOMA HUMANO</a:t>
            </a:r>
            <a:r>
              <a:rPr lang="es-AR" i="1" dirty="0">
                <a:solidFill>
                  <a:srgbClr val="FFFF00"/>
                </a:solidFill>
              </a:rPr>
              <a:t>, </a:t>
            </a:r>
            <a:r>
              <a:rPr lang="es-AR" dirty="0">
                <a:solidFill>
                  <a:srgbClr val="FFFF00"/>
                </a:solidFill>
              </a:rPr>
              <a:t>que indica qué el comienzo de la vida </a:t>
            </a:r>
            <a:r>
              <a:rPr lang="es-AR" b="1" dirty="0">
                <a:solidFill>
                  <a:srgbClr val="FFFF00"/>
                </a:solidFill>
              </a:rPr>
              <a:t>ES</a:t>
            </a:r>
            <a:r>
              <a:rPr lang="es-AR" dirty="0">
                <a:solidFill>
                  <a:srgbClr val="FFFF00"/>
                </a:solidFill>
              </a:rPr>
              <a:t> cuando se unen el espermatozoide (genes del padre) con el ovulo (genes de la madre) </a:t>
            </a:r>
          </a:p>
          <a:p>
            <a:endParaRPr lang="es-AR" dirty="0">
              <a:solidFill>
                <a:srgbClr val="FFFF00"/>
              </a:solidFill>
            </a:endParaRPr>
          </a:p>
        </p:txBody>
      </p:sp>
    </p:spTree>
    <p:extLst>
      <p:ext uri="{BB962C8B-B14F-4D97-AF65-F5344CB8AC3E}">
        <p14:creationId xmlns:p14="http://schemas.microsoft.com/office/powerpoint/2010/main" xmlns="" val="10240308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915005" y="0"/>
            <a:ext cx="8229600" cy="980728"/>
          </a:xfrm>
        </p:spPr>
        <p:txBody>
          <a:bodyPr>
            <a:normAutofit fontScale="90000"/>
          </a:bodyPr>
          <a:lstStyle/>
          <a:p>
            <a:r>
              <a:rPr lang="es-AR" sz="6000" i="1" dirty="0" smtClean="0"/>
              <a:t>                         </a:t>
            </a:r>
            <a:r>
              <a:rPr lang="es-AR" i="1" dirty="0" smtClean="0"/>
              <a:t>…que pedimos ???</a:t>
            </a:r>
            <a:endParaRPr lang="es-AR" i="1" dirty="0"/>
          </a:p>
        </p:txBody>
      </p:sp>
      <p:sp>
        <p:nvSpPr>
          <p:cNvPr id="3" name="2 Marcador de contenido"/>
          <p:cNvSpPr>
            <a:spLocks noGrp="1"/>
          </p:cNvSpPr>
          <p:nvPr>
            <p:ph idx="1"/>
          </p:nvPr>
        </p:nvSpPr>
        <p:spPr>
          <a:xfrm>
            <a:off x="3630" y="1124744"/>
            <a:ext cx="9144000" cy="5733256"/>
          </a:xfrm>
        </p:spPr>
        <p:txBody>
          <a:bodyPr>
            <a:normAutofit fontScale="92500" lnSpcReduction="20000"/>
          </a:bodyPr>
          <a:lstStyle/>
          <a:p>
            <a:r>
              <a:rPr lang="es-AR" sz="2800" dirty="0" smtClean="0">
                <a:solidFill>
                  <a:srgbClr val="FFFF00"/>
                </a:solidFill>
                <a:latin typeface="Times New Roman" panose="02020603050405020304" pitchFamily="18" charset="0"/>
                <a:cs typeface="Times New Roman" panose="02020603050405020304" pitchFamily="18" charset="0"/>
              </a:rPr>
              <a:t>Información sexual en las escuelas y colegios </a:t>
            </a:r>
          </a:p>
          <a:p>
            <a:pPr marL="0" indent="0">
              <a:buNone/>
            </a:pPr>
            <a:r>
              <a:rPr lang="es-AR" sz="1900" dirty="0" smtClean="0">
                <a:latin typeface="Times New Roman" panose="02020603050405020304" pitchFamily="18" charset="0"/>
                <a:cs typeface="Times New Roman" panose="02020603050405020304" pitchFamily="18" charset="0"/>
              </a:rPr>
              <a:t>                                                                           </a:t>
            </a:r>
            <a:r>
              <a:rPr lang="es-AR" sz="1700" dirty="0" smtClean="0">
                <a:latin typeface="Times New Roman" panose="02020603050405020304" pitchFamily="18" charset="0"/>
                <a:cs typeface="Times New Roman" panose="02020603050405020304" pitchFamily="18" charset="0"/>
              </a:rPr>
              <a:t>(</a:t>
            </a:r>
            <a:r>
              <a:rPr lang="es-AR" sz="1700" dirty="0">
                <a:latin typeface="Times New Roman" panose="02020603050405020304" pitchFamily="18" charset="0"/>
                <a:cs typeface="Times New Roman" panose="02020603050405020304" pitchFamily="18" charset="0"/>
              </a:rPr>
              <a:t>La </a:t>
            </a:r>
            <a:r>
              <a:rPr lang="es-AR" sz="1900" dirty="0" smtClean="0">
                <a:latin typeface="Times New Roman" panose="02020603050405020304" pitchFamily="18" charset="0"/>
                <a:cs typeface="Times New Roman" panose="02020603050405020304" pitchFamily="18" charset="0"/>
              </a:rPr>
              <a:t>educación </a:t>
            </a:r>
            <a:r>
              <a:rPr lang="es-AR" sz="1900" dirty="0">
                <a:latin typeface="Times New Roman" panose="02020603050405020304" pitchFamily="18" charset="0"/>
                <a:cs typeface="Times New Roman" panose="02020603050405020304" pitchFamily="18" charset="0"/>
              </a:rPr>
              <a:t>y </a:t>
            </a:r>
            <a:r>
              <a:rPr lang="es-AR" sz="1900" dirty="0" smtClean="0">
                <a:latin typeface="Times New Roman" panose="02020603050405020304" pitchFamily="18" charset="0"/>
                <a:cs typeface="Times New Roman" panose="02020603050405020304" pitchFamily="18" charset="0"/>
              </a:rPr>
              <a:t>formación la dan los padres)</a:t>
            </a:r>
            <a:endParaRPr lang="es-AR" sz="1900" dirty="0">
              <a:latin typeface="Times New Roman" panose="02020603050405020304" pitchFamily="18" charset="0"/>
              <a:cs typeface="Times New Roman" panose="02020603050405020304" pitchFamily="18" charset="0"/>
            </a:endParaRPr>
          </a:p>
          <a:p>
            <a:endParaRPr lang="es-AR" sz="2800" dirty="0" smtClean="0">
              <a:solidFill>
                <a:srgbClr val="FFFF00"/>
              </a:solidFill>
              <a:latin typeface="Times New Roman" panose="02020603050405020304" pitchFamily="18" charset="0"/>
              <a:cs typeface="Times New Roman" panose="02020603050405020304" pitchFamily="18" charset="0"/>
            </a:endParaRPr>
          </a:p>
          <a:p>
            <a:r>
              <a:rPr lang="es-AR" sz="2800" dirty="0" smtClean="0">
                <a:solidFill>
                  <a:srgbClr val="FFFF00"/>
                </a:solidFill>
                <a:latin typeface="Times New Roman" panose="02020603050405020304" pitchFamily="18" charset="0"/>
                <a:cs typeface="Times New Roman" panose="02020603050405020304" pitchFamily="18" charset="0"/>
              </a:rPr>
              <a:t>Hogares de adopción</a:t>
            </a:r>
          </a:p>
          <a:p>
            <a:endParaRPr lang="es-AR" sz="2800" dirty="0" smtClean="0">
              <a:solidFill>
                <a:srgbClr val="FFFF00"/>
              </a:solidFill>
              <a:latin typeface="Times New Roman" panose="02020603050405020304" pitchFamily="18" charset="0"/>
              <a:cs typeface="Times New Roman" panose="02020603050405020304" pitchFamily="18" charset="0"/>
            </a:endParaRPr>
          </a:p>
          <a:p>
            <a:r>
              <a:rPr lang="es-AR" sz="2800" dirty="0" smtClean="0">
                <a:solidFill>
                  <a:srgbClr val="FFFF00"/>
                </a:solidFill>
                <a:latin typeface="Times New Roman" panose="02020603050405020304" pitchFamily="18" charset="0"/>
                <a:cs typeface="Times New Roman" panose="02020603050405020304" pitchFamily="18" charset="0"/>
              </a:rPr>
              <a:t>Padrinazgos</a:t>
            </a:r>
          </a:p>
          <a:p>
            <a:endParaRPr lang="es-AR" sz="2800" dirty="0" smtClean="0">
              <a:solidFill>
                <a:srgbClr val="FFFF00"/>
              </a:solidFill>
              <a:latin typeface="Times New Roman" panose="02020603050405020304" pitchFamily="18" charset="0"/>
              <a:cs typeface="Times New Roman" panose="02020603050405020304" pitchFamily="18" charset="0"/>
            </a:endParaRPr>
          </a:p>
          <a:p>
            <a:r>
              <a:rPr lang="es-AR" sz="2800" dirty="0" smtClean="0">
                <a:solidFill>
                  <a:srgbClr val="FFFF00"/>
                </a:solidFill>
                <a:latin typeface="Times New Roman" panose="02020603050405020304" pitchFamily="18" charset="0"/>
                <a:cs typeface="Times New Roman" panose="02020603050405020304" pitchFamily="18" charset="0"/>
              </a:rPr>
              <a:t>Acompañamiento durante el embarazo </a:t>
            </a:r>
          </a:p>
          <a:p>
            <a:endParaRPr lang="es-AR" sz="2800" dirty="0" smtClean="0">
              <a:solidFill>
                <a:srgbClr val="FFFF00"/>
              </a:solidFill>
              <a:latin typeface="Times New Roman" panose="02020603050405020304" pitchFamily="18" charset="0"/>
              <a:cs typeface="Times New Roman" panose="02020603050405020304" pitchFamily="18" charset="0"/>
            </a:endParaRPr>
          </a:p>
          <a:p>
            <a:r>
              <a:rPr lang="es-AR" sz="2800" dirty="0" smtClean="0">
                <a:solidFill>
                  <a:srgbClr val="FFFF00"/>
                </a:solidFill>
                <a:latin typeface="Times New Roman" panose="02020603050405020304" pitchFamily="18" charset="0"/>
                <a:cs typeface="Times New Roman" panose="02020603050405020304" pitchFamily="18" charset="0"/>
              </a:rPr>
              <a:t>Atención gratuita y con turnos adecuados en el Hospital Publico </a:t>
            </a:r>
          </a:p>
          <a:p>
            <a:endParaRPr lang="es-AR" sz="2800" dirty="0" smtClean="0">
              <a:solidFill>
                <a:srgbClr val="FFFF00"/>
              </a:solidFill>
              <a:latin typeface="Times New Roman" panose="02020603050405020304" pitchFamily="18" charset="0"/>
              <a:cs typeface="Times New Roman" panose="02020603050405020304" pitchFamily="18" charset="0"/>
            </a:endParaRPr>
          </a:p>
          <a:p>
            <a:r>
              <a:rPr lang="es-AR" sz="2800" dirty="0" smtClean="0">
                <a:solidFill>
                  <a:srgbClr val="FFFF00"/>
                </a:solidFill>
                <a:latin typeface="Times New Roman" panose="02020603050405020304" pitchFamily="18" charset="0"/>
                <a:cs typeface="Times New Roman" panose="02020603050405020304" pitchFamily="18" charset="0"/>
              </a:rPr>
              <a:t>Otras muchas cosas mas que ayuden a preservar “la vida” de los bebes en riesgo de ser abortados   </a:t>
            </a:r>
          </a:p>
          <a:p>
            <a:pPr marL="0" indent="0">
              <a:buNone/>
            </a:pPr>
            <a:r>
              <a:rPr lang="es-AR" sz="2800" dirty="0" smtClean="0">
                <a:solidFill>
                  <a:srgbClr val="FFFF00"/>
                </a:solidFill>
              </a:rPr>
              <a:t>                                  </a:t>
            </a:r>
            <a:endParaRPr lang="es-AR"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822410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4" name="3 Marcador de contenido" descr="Enlace permanente de imagen incrustada">
            <a:hlinkClick r:id="rId2" tgtFrame="_blank"/>
          </p:cNvPr>
          <p:cNvPicPr>
            <a:picLocks noGrp="1"/>
          </p:cNvPicPr>
          <p:nvPr>
            <p:ph idx="1"/>
          </p:nvPr>
        </p:nvPicPr>
        <p:blipFill>
          <a:blip r:embed="rId3" r:link="rId4">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xmlns="" val="1012503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a:xfrm>
            <a:off x="0" y="1600200"/>
            <a:ext cx="9144000" cy="4525963"/>
          </a:xfrm>
        </p:spPr>
        <p:txBody>
          <a:bodyPr>
            <a:normAutofit fontScale="92500" lnSpcReduction="10000"/>
          </a:bodyPr>
          <a:lstStyle/>
          <a:p>
            <a:pPr marL="0" indent="0">
              <a:buNone/>
            </a:pPr>
            <a:r>
              <a:rPr lang="es-AR" dirty="0" smtClean="0"/>
              <a:t>  </a:t>
            </a:r>
          </a:p>
          <a:p>
            <a:pPr marL="0" indent="0">
              <a:buNone/>
            </a:pPr>
            <a:r>
              <a:rPr lang="es-AR" dirty="0"/>
              <a:t> </a:t>
            </a:r>
            <a:r>
              <a:rPr lang="es-AR" dirty="0" smtClean="0"/>
              <a:t>       </a:t>
            </a:r>
            <a:r>
              <a:rPr lang="es-AR" sz="3600" i="1" dirty="0" smtClean="0">
                <a:solidFill>
                  <a:srgbClr val="FFFF00"/>
                </a:solidFill>
              </a:rPr>
              <a:t>muchísimas gracias por haberme invitado a charlar este tema, aquí con Uds. y en este momento tan controvertido de nuestra Sociedad y el ataque a la Vida…</a:t>
            </a:r>
          </a:p>
          <a:p>
            <a:pPr marL="0" indent="0">
              <a:buNone/>
            </a:pPr>
            <a:endParaRPr lang="es-AR" sz="3600" i="1" dirty="0">
              <a:solidFill>
                <a:srgbClr val="FFFF00"/>
              </a:solidFill>
            </a:endParaRPr>
          </a:p>
          <a:p>
            <a:pPr marL="0" indent="0">
              <a:buNone/>
            </a:pPr>
            <a:endParaRPr lang="es-AR" sz="3600" i="1" dirty="0" smtClean="0">
              <a:solidFill>
                <a:srgbClr val="FFFF00"/>
              </a:solidFill>
            </a:endParaRPr>
          </a:p>
          <a:p>
            <a:pPr marL="0" indent="0">
              <a:buNone/>
            </a:pPr>
            <a:r>
              <a:rPr lang="es-AR" sz="3600" i="1" dirty="0" smtClean="0">
                <a:solidFill>
                  <a:srgbClr val="FFFF00"/>
                </a:solidFill>
              </a:rPr>
              <a:t>                                        </a:t>
            </a:r>
            <a:r>
              <a:rPr lang="es-AR" sz="3000" i="1" dirty="0" smtClean="0">
                <a:solidFill>
                  <a:srgbClr val="FFFF00"/>
                </a:solidFill>
              </a:rPr>
              <a:t>Dr. Antonio C. Catalan Pellet</a:t>
            </a:r>
          </a:p>
          <a:p>
            <a:pPr marL="0" indent="0">
              <a:buNone/>
            </a:pPr>
            <a:r>
              <a:rPr lang="es-AR" sz="2200" i="1" dirty="0" smtClean="0">
                <a:solidFill>
                  <a:srgbClr val="FFFF00"/>
                </a:solidFill>
              </a:rPr>
              <a:t>                                                                                 acapellet@gmail.com</a:t>
            </a:r>
            <a:endParaRPr lang="es-AR" sz="2200" i="1" dirty="0">
              <a:solidFill>
                <a:srgbClr val="FFFF00"/>
              </a:solidFill>
            </a:endParaRPr>
          </a:p>
        </p:txBody>
      </p:sp>
    </p:spTree>
    <p:extLst>
      <p:ext uri="{BB962C8B-B14F-4D97-AF65-F5344CB8AC3E}">
        <p14:creationId xmlns:p14="http://schemas.microsoft.com/office/powerpoint/2010/main" xmlns="" val="152823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40947"/>
            <a:ext cx="7772400" cy="1470025"/>
          </a:xfrm>
        </p:spPr>
        <p:txBody>
          <a:bodyPr/>
          <a:lstStyle/>
          <a:p>
            <a:r>
              <a:rPr lang="es-AR" dirty="0" smtClean="0">
                <a:solidFill>
                  <a:srgbClr val="FFFF00"/>
                </a:solidFill>
              </a:rPr>
              <a:t>OBJECION DE CONCIENCIA EN LA ACTUALIDAD</a:t>
            </a:r>
            <a:endParaRPr lang="es-AR" dirty="0">
              <a:solidFill>
                <a:srgbClr val="FFFF00"/>
              </a:solidFill>
            </a:endParaRPr>
          </a:p>
        </p:txBody>
      </p:sp>
      <p:sp>
        <p:nvSpPr>
          <p:cNvPr id="4" name="3 Rectángulo"/>
          <p:cNvSpPr/>
          <p:nvPr/>
        </p:nvSpPr>
        <p:spPr>
          <a:xfrm>
            <a:off x="-2734" y="2564904"/>
            <a:ext cx="9144000" cy="3108543"/>
          </a:xfrm>
          <a:prstGeom prst="rect">
            <a:avLst/>
          </a:prstGeom>
        </p:spPr>
        <p:txBody>
          <a:bodyPr wrap="square">
            <a:spAutoFit/>
          </a:bodyPr>
          <a:lstStyle/>
          <a:p>
            <a:endParaRPr lang="es-AR" i="1" dirty="0" smtClean="0"/>
          </a:p>
          <a:p>
            <a:endParaRPr lang="es-AR" i="1" dirty="0"/>
          </a:p>
          <a:p>
            <a:r>
              <a:rPr lang="es-AR" sz="3200" i="1" dirty="0" smtClean="0"/>
              <a:t>…</a:t>
            </a:r>
            <a:r>
              <a:rPr lang="es-AR" sz="3200" i="1" dirty="0"/>
              <a:t>concepto que cambia, </a:t>
            </a:r>
            <a:r>
              <a:rPr lang="es-AR" sz="3200" i="1" dirty="0" smtClean="0"/>
              <a:t>“según los tiempos”,</a:t>
            </a:r>
            <a:r>
              <a:rPr lang="es-AR" sz="3200" i="1" u="sng" dirty="0" smtClean="0"/>
              <a:t> </a:t>
            </a:r>
          </a:p>
          <a:p>
            <a:r>
              <a:rPr lang="es-AR" sz="3200" i="1" u="sng" dirty="0" smtClean="0"/>
              <a:t>no </a:t>
            </a:r>
            <a:r>
              <a:rPr lang="es-AR" sz="3200" i="1" u="sng" dirty="0"/>
              <a:t>debería ser así</a:t>
            </a:r>
            <a:r>
              <a:rPr lang="es-AR" sz="3200" i="1" dirty="0"/>
              <a:t> , pero </a:t>
            </a:r>
            <a:r>
              <a:rPr lang="es-AR" sz="3200" i="1" dirty="0" smtClean="0"/>
              <a:t>cambia,  con versiones </a:t>
            </a:r>
            <a:r>
              <a:rPr lang="es-AR" sz="3200" i="1" dirty="0"/>
              <a:t>que </a:t>
            </a:r>
            <a:endParaRPr lang="es-AR" sz="3200" i="1" dirty="0" smtClean="0"/>
          </a:p>
          <a:p>
            <a:r>
              <a:rPr lang="es-AR" sz="3200" i="1" dirty="0" smtClean="0"/>
              <a:t>ni </a:t>
            </a:r>
            <a:r>
              <a:rPr lang="es-AR" sz="3200" i="1" dirty="0"/>
              <a:t>siquiera tienen que ver con el </a:t>
            </a:r>
            <a:r>
              <a:rPr lang="es-AR" sz="3200" i="1" dirty="0" smtClean="0"/>
              <a:t>médico, si </a:t>
            </a:r>
            <a:r>
              <a:rPr lang="es-AR" sz="3200" i="1" dirty="0"/>
              <a:t>con el </a:t>
            </a:r>
            <a:r>
              <a:rPr lang="es-AR" sz="3200" i="1" dirty="0" smtClean="0"/>
              <a:t>contexto político </a:t>
            </a:r>
            <a:r>
              <a:rPr lang="es-AR" sz="3200" i="1" dirty="0"/>
              <a:t>de </a:t>
            </a:r>
            <a:r>
              <a:rPr lang="es-AR" sz="3200" i="1" dirty="0" smtClean="0"/>
              <a:t>turno, y en las cuales…</a:t>
            </a:r>
          </a:p>
          <a:p>
            <a:r>
              <a:rPr lang="es-AR" sz="3200" i="1" dirty="0" smtClean="0"/>
              <a:t> no  </a:t>
            </a:r>
            <a:r>
              <a:rPr lang="es-AR" sz="3200" i="1" dirty="0"/>
              <a:t>intervenimos casi nunca… </a:t>
            </a:r>
          </a:p>
        </p:txBody>
      </p:sp>
      <p:sp>
        <p:nvSpPr>
          <p:cNvPr id="5" name="4 Elipse"/>
          <p:cNvSpPr/>
          <p:nvPr/>
        </p:nvSpPr>
        <p:spPr>
          <a:xfrm>
            <a:off x="2" y="4148680"/>
            <a:ext cx="6695726" cy="540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7 Elipse"/>
          <p:cNvSpPr/>
          <p:nvPr/>
        </p:nvSpPr>
        <p:spPr>
          <a:xfrm>
            <a:off x="7516" y="5146925"/>
            <a:ext cx="5220072" cy="540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10" name="9 Conector recto de flecha"/>
          <p:cNvCxnSpPr/>
          <p:nvPr/>
        </p:nvCxnSpPr>
        <p:spPr>
          <a:xfrm flipH="1">
            <a:off x="6444208" y="3573016"/>
            <a:ext cx="576064"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H="1">
            <a:off x="5198383" y="4678300"/>
            <a:ext cx="576064"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0511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858000"/>
          </a:xfrm>
        </p:spPr>
        <p:txBody>
          <a:bodyPr>
            <a:normAutofit/>
          </a:bodyPr>
          <a:lstStyle/>
          <a:p>
            <a:pPr fontAlgn="base"/>
            <a:endParaRPr lang="es-AR" b="1" dirty="0" smtClean="0"/>
          </a:p>
          <a:p>
            <a:pPr marL="0" indent="0" fontAlgn="base">
              <a:buNone/>
            </a:pPr>
            <a:r>
              <a:rPr lang="es-AR" b="1" dirty="0" smtClean="0">
                <a:solidFill>
                  <a:srgbClr val="FFFF00"/>
                </a:solidFill>
              </a:rPr>
              <a:t>INTERPRETACION</a:t>
            </a:r>
          </a:p>
          <a:p>
            <a:pPr marL="0" indent="0" fontAlgn="base">
              <a:buNone/>
            </a:pPr>
            <a:endParaRPr lang="es-AR" b="1" dirty="0" smtClean="0"/>
          </a:p>
          <a:p>
            <a:pPr marL="0" indent="0" fontAlgn="base">
              <a:buNone/>
            </a:pPr>
            <a:r>
              <a:rPr lang="es-AR" sz="2400" i="1" dirty="0" smtClean="0">
                <a:solidFill>
                  <a:srgbClr val="FFFF00"/>
                </a:solidFill>
              </a:rPr>
              <a:t>         Con alguna frecuencia</a:t>
            </a:r>
            <a:r>
              <a:rPr lang="es-AR" sz="2400" i="1" dirty="0">
                <a:solidFill>
                  <a:srgbClr val="FFFF00"/>
                </a:solidFill>
              </a:rPr>
              <a:t>, autoridades hospitalarias indican a médicos, </a:t>
            </a:r>
            <a:r>
              <a:rPr lang="es-AR" sz="2400" i="1" dirty="0" smtClean="0">
                <a:solidFill>
                  <a:srgbClr val="FFFF00"/>
                </a:solidFill>
              </a:rPr>
              <a:t>en cualquier grado de actuación , enfermeras </a:t>
            </a:r>
            <a:r>
              <a:rPr lang="es-AR" sz="2400" i="1" dirty="0">
                <a:solidFill>
                  <a:srgbClr val="FFFF00"/>
                </a:solidFill>
              </a:rPr>
              <a:t>o miembros del equipo de salud </a:t>
            </a:r>
            <a:r>
              <a:rPr lang="es-AR" sz="2400" i="1" dirty="0" smtClean="0">
                <a:solidFill>
                  <a:srgbClr val="FFFF00"/>
                </a:solidFill>
              </a:rPr>
              <a:t>a: </a:t>
            </a:r>
          </a:p>
          <a:p>
            <a:pPr marL="0" indent="0" fontAlgn="base">
              <a:buNone/>
            </a:pPr>
            <a:r>
              <a:rPr lang="es-AR" i="1" dirty="0" smtClean="0">
                <a:solidFill>
                  <a:srgbClr val="FFFF00"/>
                </a:solidFill>
              </a:rPr>
              <a:t>    </a:t>
            </a:r>
          </a:p>
          <a:p>
            <a:pPr marL="0" indent="0" fontAlgn="base">
              <a:buNone/>
            </a:pPr>
            <a:r>
              <a:rPr lang="es-AR" i="1" dirty="0">
                <a:solidFill>
                  <a:srgbClr val="FFFF00"/>
                </a:solidFill>
              </a:rPr>
              <a:t> </a:t>
            </a:r>
            <a:r>
              <a:rPr lang="es-AR" i="1" dirty="0" smtClean="0">
                <a:solidFill>
                  <a:srgbClr val="FFFF00"/>
                </a:solidFill>
              </a:rPr>
              <a:t>              </a:t>
            </a:r>
            <a:r>
              <a:rPr lang="es-AR" i="1" dirty="0" smtClean="0">
                <a:solidFill>
                  <a:srgbClr val="FFC000"/>
                </a:solidFill>
              </a:rPr>
              <a:t>“…participar </a:t>
            </a:r>
            <a:r>
              <a:rPr lang="es-AR" i="1" dirty="0">
                <a:solidFill>
                  <a:srgbClr val="FFC000"/>
                </a:solidFill>
              </a:rPr>
              <a:t>en actos médicos que se hallan reñidos con  la ley y  la moral natural  y en los que no se debe colaborar</a:t>
            </a:r>
            <a:r>
              <a:rPr lang="es-AR" i="1" dirty="0" smtClean="0">
                <a:solidFill>
                  <a:srgbClr val="FFC000"/>
                </a:solidFill>
              </a:rPr>
              <a:t>.”</a:t>
            </a:r>
            <a:endParaRPr lang="es-AR" i="1" dirty="0">
              <a:solidFill>
                <a:srgbClr val="FFC000"/>
              </a:solidFill>
            </a:endParaRPr>
          </a:p>
        </p:txBody>
      </p:sp>
      <p:sp>
        <p:nvSpPr>
          <p:cNvPr id="4" name="3 Flecha derecha"/>
          <p:cNvSpPr/>
          <p:nvPr/>
        </p:nvSpPr>
        <p:spPr>
          <a:xfrm>
            <a:off x="395536" y="3789040"/>
            <a:ext cx="864096"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xmlns="" val="4069858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0" y="0"/>
            <a:ext cx="9144000" cy="6741368"/>
          </a:xfrm>
        </p:spPr>
        <p:txBody>
          <a:bodyPr/>
          <a:lstStyle/>
          <a:p>
            <a:endParaRPr lang="es-AR" dirty="0" smtClean="0"/>
          </a:p>
          <a:p>
            <a:endParaRPr lang="es-AR" dirty="0"/>
          </a:p>
          <a:p>
            <a:pPr marL="0" indent="0">
              <a:buNone/>
            </a:pPr>
            <a:r>
              <a:rPr lang="es-AR" sz="2800" dirty="0" smtClean="0">
                <a:solidFill>
                  <a:srgbClr val="FFFF00"/>
                </a:solidFill>
              </a:rPr>
              <a:t>        …</a:t>
            </a:r>
            <a:r>
              <a:rPr lang="es-AR" sz="2800" i="1" dirty="0" smtClean="0">
                <a:solidFill>
                  <a:srgbClr val="FFFF00"/>
                </a:solidFill>
              </a:rPr>
              <a:t>al obligar a participar, se atenta contra la libertad de la persona afectada, </a:t>
            </a:r>
          </a:p>
          <a:p>
            <a:pPr marL="0" indent="0">
              <a:buNone/>
            </a:pPr>
            <a:endParaRPr lang="es-AR" dirty="0"/>
          </a:p>
          <a:p>
            <a:pPr marL="0" indent="0">
              <a:buNone/>
            </a:pPr>
            <a:r>
              <a:rPr lang="es-AR" dirty="0"/>
              <a:t> </a:t>
            </a:r>
            <a:r>
              <a:rPr lang="es-AR" dirty="0" smtClean="0"/>
              <a:t>             </a:t>
            </a:r>
            <a:r>
              <a:rPr lang="es-AR" i="1" dirty="0" smtClean="0">
                <a:solidFill>
                  <a:srgbClr val="FFC000"/>
                </a:solidFill>
              </a:rPr>
              <a:t>“…quien puede presentar su </a:t>
            </a:r>
            <a:r>
              <a:rPr lang="es-AR" b="1" i="1" dirty="0" smtClean="0">
                <a:solidFill>
                  <a:srgbClr val="FFC000"/>
                </a:solidFill>
              </a:rPr>
              <a:t>OBJECIÓN DE CONCIENCIA </a:t>
            </a:r>
            <a:r>
              <a:rPr lang="es-AR" i="1" dirty="0" smtClean="0">
                <a:solidFill>
                  <a:srgbClr val="FFC000"/>
                </a:solidFill>
              </a:rPr>
              <a:t>a intervenir en un acto que considera ilícito”</a:t>
            </a:r>
          </a:p>
          <a:p>
            <a:endParaRPr lang="es-AR" dirty="0"/>
          </a:p>
        </p:txBody>
      </p:sp>
      <p:sp>
        <p:nvSpPr>
          <p:cNvPr id="4" name="3 Flecha derecha"/>
          <p:cNvSpPr/>
          <p:nvPr/>
        </p:nvSpPr>
        <p:spPr>
          <a:xfrm>
            <a:off x="251520" y="2924944"/>
            <a:ext cx="864096"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xmlns="" val="2990047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2820"/>
            <a:ext cx="9144000" cy="967908"/>
          </a:xfrm>
        </p:spPr>
        <p:txBody>
          <a:bodyPr>
            <a:normAutofit/>
          </a:bodyPr>
          <a:lstStyle/>
          <a:p>
            <a:r>
              <a:rPr lang="es-AR" sz="3200" b="1" dirty="0" smtClean="0">
                <a:solidFill>
                  <a:srgbClr val="FFFF00"/>
                </a:solidFill>
              </a:rPr>
              <a:t>PRERROGATIVAS A TENER EN CUENTA </a:t>
            </a:r>
            <a:r>
              <a:rPr lang="es-AR" sz="3200" dirty="0" smtClean="0">
                <a:solidFill>
                  <a:srgbClr val="FFFF00"/>
                </a:solidFill>
              </a:rPr>
              <a:t>(legal) </a:t>
            </a:r>
            <a:endParaRPr lang="es-AR" sz="3200" dirty="0">
              <a:solidFill>
                <a:srgbClr val="FFFF00"/>
              </a:solidFill>
            </a:endParaRPr>
          </a:p>
        </p:txBody>
      </p:sp>
      <p:sp>
        <p:nvSpPr>
          <p:cNvPr id="3" name="2 Marcador de contenido"/>
          <p:cNvSpPr>
            <a:spLocks noGrp="1"/>
          </p:cNvSpPr>
          <p:nvPr>
            <p:ph idx="1"/>
          </p:nvPr>
        </p:nvSpPr>
        <p:spPr>
          <a:xfrm>
            <a:off x="0" y="980728"/>
            <a:ext cx="9144000" cy="5877272"/>
          </a:xfrm>
        </p:spPr>
        <p:txBody>
          <a:bodyPr>
            <a:normAutofit/>
          </a:bodyPr>
          <a:lstStyle/>
          <a:p>
            <a:r>
              <a:rPr lang="es-AR" sz="2800" dirty="0">
                <a:solidFill>
                  <a:srgbClr val="FFFF00"/>
                </a:solidFill>
              </a:rPr>
              <a:t>Si </a:t>
            </a:r>
            <a:r>
              <a:rPr lang="es-AR" sz="2800" dirty="0" smtClean="0">
                <a:solidFill>
                  <a:srgbClr val="FFFF00"/>
                </a:solidFill>
              </a:rPr>
              <a:t>manifiesta </a:t>
            </a:r>
            <a:r>
              <a:rPr lang="es-AR" sz="2800" dirty="0">
                <a:solidFill>
                  <a:srgbClr val="FFFF00"/>
                </a:solidFill>
              </a:rPr>
              <a:t>su negativa al </a:t>
            </a:r>
            <a:r>
              <a:rPr lang="es-AR" sz="2800" dirty="0" smtClean="0">
                <a:solidFill>
                  <a:srgbClr val="FFFF00"/>
                </a:solidFill>
              </a:rPr>
              <a:t>Superior </a:t>
            </a:r>
            <a:r>
              <a:rPr lang="es-AR" sz="2800" dirty="0">
                <a:solidFill>
                  <a:srgbClr val="FFFF00"/>
                </a:solidFill>
              </a:rPr>
              <a:t>o Director que </a:t>
            </a:r>
            <a:r>
              <a:rPr lang="es-AR" sz="2800" dirty="0" smtClean="0">
                <a:solidFill>
                  <a:srgbClr val="FFFF00"/>
                </a:solidFill>
              </a:rPr>
              <a:t>dio </a:t>
            </a:r>
            <a:r>
              <a:rPr lang="es-AR" sz="2800" dirty="0">
                <a:solidFill>
                  <a:srgbClr val="FFFF00"/>
                </a:solidFill>
              </a:rPr>
              <a:t>la </a:t>
            </a:r>
            <a:r>
              <a:rPr lang="es-AR" sz="2800" dirty="0" smtClean="0">
                <a:solidFill>
                  <a:srgbClr val="FFFF00"/>
                </a:solidFill>
              </a:rPr>
              <a:t>orden:</a:t>
            </a:r>
          </a:p>
          <a:p>
            <a:pPr marL="0" indent="0">
              <a:buNone/>
            </a:pPr>
            <a:endParaRPr lang="es-AR" sz="2800" dirty="0">
              <a:solidFill>
                <a:srgbClr val="FFFF00"/>
              </a:solidFill>
            </a:endParaRPr>
          </a:p>
          <a:p>
            <a:pPr marL="0" indent="0">
              <a:buNone/>
            </a:pPr>
            <a:r>
              <a:rPr lang="es-AR" sz="2800" dirty="0" smtClean="0">
                <a:solidFill>
                  <a:srgbClr val="FFFF00"/>
                </a:solidFill>
              </a:rPr>
              <a:t>                    </a:t>
            </a:r>
            <a:r>
              <a:rPr lang="es-AR" sz="2800" i="1" dirty="0" smtClean="0">
                <a:solidFill>
                  <a:srgbClr val="FFC000"/>
                </a:solidFill>
              </a:rPr>
              <a:t>1-Debe </a:t>
            </a:r>
            <a:r>
              <a:rPr lang="es-AR" sz="2800" i="1" dirty="0">
                <a:solidFill>
                  <a:srgbClr val="FFC000"/>
                </a:solidFill>
              </a:rPr>
              <a:t>saber que se expone a represalias. </a:t>
            </a:r>
            <a:endParaRPr lang="es-AR" sz="2800" i="1" dirty="0" smtClean="0">
              <a:solidFill>
                <a:srgbClr val="FFC000"/>
              </a:solidFill>
            </a:endParaRPr>
          </a:p>
          <a:p>
            <a:pPr marL="0" indent="0">
              <a:buNone/>
            </a:pPr>
            <a:endParaRPr lang="es-AR" sz="2800" i="1" dirty="0" smtClean="0">
              <a:solidFill>
                <a:srgbClr val="FFC000"/>
              </a:solidFill>
            </a:endParaRPr>
          </a:p>
          <a:p>
            <a:pPr marL="0" indent="0">
              <a:buNone/>
            </a:pPr>
            <a:r>
              <a:rPr lang="es-AR" sz="2800" i="1" dirty="0">
                <a:solidFill>
                  <a:srgbClr val="FFC000"/>
                </a:solidFill>
              </a:rPr>
              <a:t> </a:t>
            </a:r>
            <a:r>
              <a:rPr lang="es-AR" sz="2800" i="1" dirty="0" smtClean="0">
                <a:solidFill>
                  <a:srgbClr val="FFC000"/>
                </a:solidFill>
              </a:rPr>
              <a:t>                   2-Debe </a:t>
            </a:r>
            <a:r>
              <a:rPr lang="es-AR" sz="2800" i="1" dirty="0">
                <a:solidFill>
                  <a:srgbClr val="FFC000"/>
                </a:solidFill>
              </a:rPr>
              <a:t>antes asesorarse. </a:t>
            </a:r>
            <a:endParaRPr lang="es-AR" sz="2800" i="1" dirty="0" smtClean="0">
              <a:solidFill>
                <a:srgbClr val="FFC000"/>
              </a:solidFill>
            </a:endParaRPr>
          </a:p>
          <a:p>
            <a:pPr marL="0" indent="0">
              <a:buNone/>
            </a:pPr>
            <a:endParaRPr lang="es-AR" sz="2800" i="1" dirty="0" smtClean="0">
              <a:solidFill>
                <a:srgbClr val="FFC000"/>
              </a:solidFill>
            </a:endParaRPr>
          </a:p>
          <a:p>
            <a:pPr marL="0" indent="0">
              <a:buNone/>
            </a:pPr>
            <a:r>
              <a:rPr lang="es-AR" sz="2800" i="1" dirty="0">
                <a:solidFill>
                  <a:srgbClr val="FFC000"/>
                </a:solidFill>
              </a:rPr>
              <a:t> </a:t>
            </a:r>
            <a:r>
              <a:rPr lang="es-AR" sz="2800" i="1" dirty="0" smtClean="0">
                <a:solidFill>
                  <a:srgbClr val="FFC000"/>
                </a:solidFill>
              </a:rPr>
              <a:t>                   3-Es </a:t>
            </a:r>
            <a:r>
              <a:rPr lang="es-AR" sz="2800" i="1" dirty="0">
                <a:solidFill>
                  <a:srgbClr val="FFC000"/>
                </a:solidFill>
              </a:rPr>
              <a:t>recomendable que </a:t>
            </a:r>
            <a:r>
              <a:rPr lang="es-AR" sz="2800" i="1" dirty="0" smtClean="0">
                <a:solidFill>
                  <a:srgbClr val="FFC000"/>
                </a:solidFill>
              </a:rPr>
              <a:t>lo </a:t>
            </a:r>
            <a:r>
              <a:rPr lang="es-AR" sz="2800" i="1" dirty="0">
                <a:solidFill>
                  <a:srgbClr val="FFC000"/>
                </a:solidFill>
              </a:rPr>
              <a:t>haga  siempre con  dos testigos que eventualmente puedan dar fe de lo expresado.  </a:t>
            </a:r>
          </a:p>
        </p:txBody>
      </p:sp>
    </p:spTree>
    <p:extLst>
      <p:ext uri="{BB962C8B-B14F-4D97-AF65-F5344CB8AC3E}">
        <p14:creationId xmlns:p14="http://schemas.microsoft.com/office/powerpoint/2010/main" xmlns="" val="1437019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1326</Words>
  <Application>Microsoft Office PowerPoint</Application>
  <PresentationFormat>Presentación en pantalla (4:3)</PresentationFormat>
  <Paragraphs>279</Paragraphs>
  <Slides>53</Slides>
  <Notes>1</Notes>
  <HiddenSlides>20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Diapositiva 1</vt:lpstr>
      <vt:lpstr>Protocolo (2015)  “Para la atención integral de las personas con derecho a la interrupción legal del embarazo”.  I.L.E.</vt:lpstr>
      <vt:lpstr>Protocolo   “Para la atención integral de las personas con derecho a la interrupción legal del embarazo”.</vt:lpstr>
      <vt:lpstr>Diapositiva 4</vt:lpstr>
      <vt:lpstr>ACADEMIA NACIONAL DE MEDICINA</vt:lpstr>
      <vt:lpstr>OBJECION DE CONCIENCIA EN LA ACTUALIDAD</vt:lpstr>
      <vt:lpstr>Diapositiva 7</vt:lpstr>
      <vt:lpstr>Diapositiva 8</vt:lpstr>
      <vt:lpstr>PRERROGATIVAS A TENER EN CUENTA (legal) </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PLANNED PARENTHOOD</vt:lpstr>
      <vt:lpstr>Diapositiva 32</vt:lpstr>
      <vt:lpstr>Diapositiva 33</vt:lpstr>
      <vt:lpstr>EL ABORTO DESDE EL MEDICO QUE TRABAJA EN EL HOSPITAL PUBLICO</vt:lpstr>
      <vt:lpstr>Temas a tratar</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                         …que pedimos ???</vt:lpstr>
      <vt:lpstr>Diapositiva 52</vt:lpstr>
      <vt:lpstr>Diapositiva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 motivo del Protocolo “Para la atención integral de las personas con derecho a la interrupción legal del embarazo”, que el  Ministerio de Salud de la Nacion hizo público el pasado 18 de junio</dc:title>
  <dc:creator>user</dc:creator>
  <cp:lastModifiedBy>CAC</cp:lastModifiedBy>
  <cp:revision>53</cp:revision>
  <dcterms:created xsi:type="dcterms:W3CDTF">2015-07-05T16:50:27Z</dcterms:created>
  <dcterms:modified xsi:type="dcterms:W3CDTF">2018-06-04T18:28:48Z</dcterms:modified>
</cp:coreProperties>
</file>